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3"/>
  </p:notesMasterIdLst>
  <p:sldIdLst>
    <p:sldId id="258" r:id="rId3"/>
    <p:sldId id="257" r:id="rId4"/>
    <p:sldId id="276" r:id="rId5"/>
    <p:sldId id="277" r:id="rId6"/>
    <p:sldId id="260" r:id="rId7"/>
    <p:sldId id="264" r:id="rId8"/>
    <p:sldId id="265" r:id="rId9"/>
    <p:sldId id="279" r:id="rId10"/>
    <p:sldId id="278" r:id="rId11"/>
    <p:sldId id="259" r:id="rId12"/>
  </p:sldIdLst>
  <p:sldSz cx="968375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113" d="100"/>
          <a:sy n="113" d="100"/>
        </p:scale>
        <p:origin x="1086" y="114"/>
      </p:cViewPr>
      <p:guideLst>
        <p:guide orient="horz" pos="2160"/>
        <p:guide pos="30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7603"/>
          </a:xfrm>
          <a:prstGeom prst="rect">
            <a:avLst/>
          </a:prstGeom>
        </p:spPr>
        <p:txBody>
          <a:bodyPr vert="horz" lIns="91568" tIns="45784" rIns="91568" bIns="45784" rtlCol="0"/>
          <a:lstStyle>
            <a:lvl1pPr algn="l">
              <a:defRPr sz="1200"/>
            </a:lvl1pPr>
          </a:lstStyle>
          <a:p>
            <a:endParaRPr lang="ru-RU"/>
          </a:p>
        </p:txBody>
      </p:sp>
      <p:sp>
        <p:nvSpPr>
          <p:cNvPr id="3" name="Дата 2"/>
          <p:cNvSpPr>
            <a:spLocks noGrp="1"/>
          </p:cNvSpPr>
          <p:nvPr>
            <p:ph type="dt" idx="1"/>
          </p:nvPr>
        </p:nvSpPr>
        <p:spPr>
          <a:xfrm>
            <a:off x="3855981" y="0"/>
            <a:ext cx="2951217" cy="497603"/>
          </a:xfrm>
          <a:prstGeom prst="rect">
            <a:avLst/>
          </a:prstGeom>
        </p:spPr>
        <p:txBody>
          <a:bodyPr vert="horz" lIns="91568" tIns="45784" rIns="91568" bIns="45784" rtlCol="0"/>
          <a:lstStyle>
            <a:lvl1pPr algn="r">
              <a:defRPr sz="1200"/>
            </a:lvl1pPr>
          </a:lstStyle>
          <a:p>
            <a:fld id="{CBDDE8C3-CBE1-489D-A9AD-7023687ADA92}" type="datetimeFigureOut">
              <a:rPr lang="ru-RU" smtClean="0"/>
              <a:t>23.08.2023</a:t>
            </a:fld>
            <a:endParaRPr lang="ru-RU"/>
          </a:p>
        </p:txBody>
      </p:sp>
      <p:sp>
        <p:nvSpPr>
          <p:cNvPr id="4" name="Образ слайда 3"/>
          <p:cNvSpPr>
            <a:spLocks noGrp="1" noRot="1" noChangeAspect="1"/>
          </p:cNvSpPr>
          <p:nvPr>
            <p:ph type="sldImg" idx="2"/>
          </p:nvPr>
        </p:nvSpPr>
        <p:spPr>
          <a:xfrm>
            <a:off x="773113" y="746125"/>
            <a:ext cx="5262562" cy="3727450"/>
          </a:xfrm>
          <a:prstGeom prst="rect">
            <a:avLst/>
          </a:prstGeom>
          <a:noFill/>
          <a:ln w="12700">
            <a:solidFill>
              <a:prstClr val="black"/>
            </a:solidFill>
          </a:ln>
        </p:spPr>
        <p:txBody>
          <a:bodyPr vert="horz" lIns="91568" tIns="45784" rIns="91568" bIns="45784" rtlCol="0" anchor="ctr"/>
          <a:lstStyle/>
          <a:p>
            <a:endParaRPr lang="ru-RU"/>
          </a:p>
        </p:txBody>
      </p:sp>
      <p:sp>
        <p:nvSpPr>
          <p:cNvPr id="5" name="Заметки 4"/>
          <p:cNvSpPr>
            <a:spLocks noGrp="1"/>
          </p:cNvSpPr>
          <p:nvPr>
            <p:ph type="body" sz="quarter" idx="3"/>
          </p:nvPr>
        </p:nvSpPr>
        <p:spPr>
          <a:xfrm>
            <a:off x="680562" y="4721662"/>
            <a:ext cx="5447666" cy="4473654"/>
          </a:xfrm>
          <a:prstGeom prst="rect">
            <a:avLst/>
          </a:prstGeom>
        </p:spPr>
        <p:txBody>
          <a:bodyPr vert="horz" lIns="91568" tIns="45784" rIns="91568" bIns="4578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1733"/>
            <a:ext cx="2951217" cy="497602"/>
          </a:xfrm>
          <a:prstGeom prst="rect">
            <a:avLst/>
          </a:prstGeom>
        </p:spPr>
        <p:txBody>
          <a:bodyPr vert="horz" lIns="91568" tIns="45784" rIns="91568" bIns="45784" rtlCol="0" anchor="b"/>
          <a:lstStyle>
            <a:lvl1pPr algn="l">
              <a:defRPr sz="1200"/>
            </a:lvl1pPr>
          </a:lstStyle>
          <a:p>
            <a:endParaRPr lang="ru-RU"/>
          </a:p>
        </p:txBody>
      </p:sp>
      <p:sp>
        <p:nvSpPr>
          <p:cNvPr id="7" name="Номер слайда 6"/>
          <p:cNvSpPr>
            <a:spLocks noGrp="1"/>
          </p:cNvSpPr>
          <p:nvPr>
            <p:ph type="sldNum" sz="quarter" idx="5"/>
          </p:nvPr>
        </p:nvSpPr>
        <p:spPr>
          <a:xfrm>
            <a:off x="3855981" y="9441733"/>
            <a:ext cx="2951217" cy="497602"/>
          </a:xfrm>
          <a:prstGeom prst="rect">
            <a:avLst/>
          </a:prstGeom>
        </p:spPr>
        <p:txBody>
          <a:bodyPr vert="horz" lIns="91568" tIns="45784" rIns="91568" bIns="45784" rtlCol="0" anchor="b"/>
          <a:lstStyle>
            <a:lvl1pPr algn="r">
              <a:defRPr sz="1200"/>
            </a:lvl1pPr>
          </a:lstStyle>
          <a:p>
            <a:fld id="{DDC9CE9B-3DBA-4CC5-BC42-D62932EAE2D8}" type="slidenum">
              <a:rPr lang="ru-RU" smtClean="0"/>
              <a:t>‹#›</a:t>
            </a:fld>
            <a:endParaRPr lang="ru-RU"/>
          </a:p>
        </p:txBody>
      </p:sp>
    </p:spTree>
    <p:extLst>
      <p:ext uri="{BB962C8B-B14F-4D97-AF65-F5344CB8AC3E}">
        <p14:creationId xmlns:p14="http://schemas.microsoft.com/office/powerpoint/2010/main" val="350031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6281" y="2130430"/>
            <a:ext cx="823118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52565" y="3886200"/>
            <a:ext cx="67786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B6057B-3566-4453-976B-360578143B3E}" type="datetimeFigureOut">
              <a:rPr lang="ru-RU" smtClean="0"/>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72620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B6057B-3566-4453-976B-360578143B3E}" type="datetimeFigureOut">
              <a:rPr lang="ru-RU" smtClean="0"/>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11539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5980" y="274643"/>
            <a:ext cx="2306615"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12771" y="274643"/>
            <a:ext cx="676181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B6057B-3566-4453-976B-360578143B3E}" type="datetimeFigureOut">
              <a:rPr lang="ru-RU" smtClean="0"/>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40939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6281" y="2130431"/>
            <a:ext cx="823118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52563" y="3886200"/>
            <a:ext cx="6778625" cy="1752600"/>
          </a:xfrm>
        </p:spPr>
        <p:txBody>
          <a:bodyPr/>
          <a:lstStyle>
            <a:lvl1pPr marL="0" indent="0" algn="ctr">
              <a:buNone/>
              <a:defRPr>
                <a:solidFill>
                  <a:schemeClr val="tx1">
                    <a:tint val="75000"/>
                  </a:schemeClr>
                </a:solidFill>
              </a:defRPr>
            </a:lvl1pPr>
            <a:lvl2pPr marL="363154" indent="0" algn="ctr">
              <a:buNone/>
              <a:defRPr>
                <a:solidFill>
                  <a:schemeClr val="tx1">
                    <a:tint val="75000"/>
                  </a:schemeClr>
                </a:solidFill>
              </a:defRPr>
            </a:lvl2pPr>
            <a:lvl3pPr marL="726308" indent="0" algn="ctr">
              <a:buNone/>
              <a:defRPr>
                <a:solidFill>
                  <a:schemeClr val="tx1">
                    <a:tint val="75000"/>
                  </a:schemeClr>
                </a:solidFill>
              </a:defRPr>
            </a:lvl3pPr>
            <a:lvl4pPr marL="1089462" indent="0" algn="ctr">
              <a:buNone/>
              <a:defRPr>
                <a:solidFill>
                  <a:schemeClr val="tx1">
                    <a:tint val="75000"/>
                  </a:schemeClr>
                </a:solidFill>
              </a:defRPr>
            </a:lvl4pPr>
            <a:lvl5pPr marL="1452616" indent="0" algn="ctr">
              <a:buNone/>
              <a:defRPr>
                <a:solidFill>
                  <a:schemeClr val="tx1">
                    <a:tint val="75000"/>
                  </a:schemeClr>
                </a:solidFill>
              </a:defRPr>
            </a:lvl5pPr>
            <a:lvl6pPr marL="1815770" indent="0" algn="ctr">
              <a:buNone/>
              <a:defRPr>
                <a:solidFill>
                  <a:schemeClr val="tx1">
                    <a:tint val="75000"/>
                  </a:schemeClr>
                </a:solidFill>
              </a:defRPr>
            </a:lvl6pPr>
            <a:lvl7pPr marL="2178924" indent="0" algn="ctr">
              <a:buNone/>
              <a:defRPr>
                <a:solidFill>
                  <a:schemeClr val="tx1">
                    <a:tint val="75000"/>
                  </a:schemeClr>
                </a:solidFill>
              </a:defRPr>
            </a:lvl7pPr>
            <a:lvl8pPr marL="2542078" indent="0" algn="ctr">
              <a:buNone/>
              <a:defRPr>
                <a:solidFill>
                  <a:schemeClr val="tx1">
                    <a:tint val="75000"/>
                  </a:schemeClr>
                </a:solidFill>
              </a:defRPr>
            </a:lvl8pPr>
            <a:lvl9pPr marL="290523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A59FE40-05AD-4E56-8AC6-79D15872067E}"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5D18DC8-D69B-4DD4-B705-BAB4D55822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37200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DEC464E-0AD6-4415-BA10-97E2DFF1647E}"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AC203EE-5A49-4316-A1E6-2B88028E4D4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29251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4949" y="4406906"/>
            <a:ext cx="8231188" cy="1362075"/>
          </a:xfrm>
        </p:spPr>
        <p:txBody>
          <a:bodyPr anchor="t"/>
          <a:lstStyle>
            <a:lvl1pPr algn="l">
              <a:defRPr sz="3177" b="1" cap="all"/>
            </a:lvl1pPr>
          </a:lstStyle>
          <a:p>
            <a:r>
              <a:rPr lang="ru-RU" smtClean="0"/>
              <a:t>Образец заголовка</a:t>
            </a:r>
            <a:endParaRPr lang="ru-RU"/>
          </a:p>
        </p:txBody>
      </p:sp>
      <p:sp>
        <p:nvSpPr>
          <p:cNvPr id="3" name="Текст 2"/>
          <p:cNvSpPr>
            <a:spLocks noGrp="1"/>
          </p:cNvSpPr>
          <p:nvPr>
            <p:ph type="body" idx="1"/>
          </p:nvPr>
        </p:nvSpPr>
        <p:spPr>
          <a:xfrm>
            <a:off x="764949" y="2906713"/>
            <a:ext cx="8231188" cy="1500187"/>
          </a:xfrm>
        </p:spPr>
        <p:txBody>
          <a:bodyPr anchor="b"/>
          <a:lstStyle>
            <a:lvl1pPr marL="0" indent="0">
              <a:buNone/>
              <a:defRPr sz="1589">
                <a:solidFill>
                  <a:schemeClr val="tx1">
                    <a:tint val="75000"/>
                  </a:schemeClr>
                </a:solidFill>
              </a:defRPr>
            </a:lvl1pPr>
            <a:lvl2pPr marL="363154" indent="0">
              <a:buNone/>
              <a:defRPr sz="1430">
                <a:solidFill>
                  <a:schemeClr val="tx1">
                    <a:tint val="75000"/>
                  </a:schemeClr>
                </a:solidFill>
              </a:defRPr>
            </a:lvl2pPr>
            <a:lvl3pPr marL="726308" indent="0">
              <a:buNone/>
              <a:defRPr sz="1271">
                <a:solidFill>
                  <a:schemeClr val="tx1">
                    <a:tint val="75000"/>
                  </a:schemeClr>
                </a:solidFill>
              </a:defRPr>
            </a:lvl3pPr>
            <a:lvl4pPr marL="1089462" indent="0">
              <a:buNone/>
              <a:defRPr sz="1112">
                <a:solidFill>
                  <a:schemeClr val="tx1">
                    <a:tint val="75000"/>
                  </a:schemeClr>
                </a:solidFill>
              </a:defRPr>
            </a:lvl4pPr>
            <a:lvl5pPr marL="1452616" indent="0">
              <a:buNone/>
              <a:defRPr sz="1112">
                <a:solidFill>
                  <a:schemeClr val="tx1">
                    <a:tint val="75000"/>
                  </a:schemeClr>
                </a:solidFill>
              </a:defRPr>
            </a:lvl5pPr>
            <a:lvl6pPr marL="1815770" indent="0">
              <a:buNone/>
              <a:defRPr sz="1112">
                <a:solidFill>
                  <a:schemeClr val="tx1">
                    <a:tint val="75000"/>
                  </a:schemeClr>
                </a:solidFill>
              </a:defRPr>
            </a:lvl6pPr>
            <a:lvl7pPr marL="2178924" indent="0">
              <a:buNone/>
              <a:defRPr sz="1112">
                <a:solidFill>
                  <a:schemeClr val="tx1">
                    <a:tint val="75000"/>
                  </a:schemeClr>
                </a:solidFill>
              </a:defRPr>
            </a:lvl7pPr>
            <a:lvl8pPr marL="2542078" indent="0">
              <a:buNone/>
              <a:defRPr sz="1112">
                <a:solidFill>
                  <a:schemeClr val="tx1">
                    <a:tint val="75000"/>
                  </a:schemeClr>
                </a:solidFill>
              </a:defRPr>
            </a:lvl8pPr>
            <a:lvl9pPr marL="2905232" indent="0">
              <a:buNone/>
              <a:defRPr sz="1112">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CFA08A7-6D8D-4636-B845-1D0DFA53E4D2}"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8C28155-2C58-4376-9E9F-B37F8CBA56B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4296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84187" y="1600206"/>
            <a:ext cx="4276990" cy="4525963"/>
          </a:xfrm>
        </p:spPr>
        <p:txBody>
          <a:bodyPr/>
          <a:lstStyle>
            <a:lvl1pPr>
              <a:defRPr sz="2224"/>
            </a:lvl1pPr>
            <a:lvl2pPr>
              <a:defRPr sz="1906"/>
            </a:lvl2pPr>
            <a:lvl3pPr>
              <a:defRPr sz="1589"/>
            </a:lvl3pPr>
            <a:lvl4pPr>
              <a:defRPr sz="1430"/>
            </a:lvl4pPr>
            <a:lvl5pPr>
              <a:defRPr sz="1430"/>
            </a:lvl5pPr>
            <a:lvl6pPr>
              <a:defRPr sz="1430"/>
            </a:lvl6pPr>
            <a:lvl7pPr>
              <a:defRPr sz="1430"/>
            </a:lvl7pPr>
            <a:lvl8pPr>
              <a:defRPr sz="1430"/>
            </a:lvl8pPr>
            <a:lvl9pPr>
              <a:defRPr sz="143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22573" y="1600206"/>
            <a:ext cx="4276990" cy="4525963"/>
          </a:xfrm>
        </p:spPr>
        <p:txBody>
          <a:bodyPr/>
          <a:lstStyle>
            <a:lvl1pPr>
              <a:defRPr sz="2224"/>
            </a:lvl1pPr>
            <a:lvl2pPr>
              <a:defRPr sz="1906"/>
            </a:lvl2pPr>
            <a:lvl3pPr>
              <a:defRPr sz="1589"/>
            </a:lvl3pPr>
            <a:lvl4pPr>
              <a:defRPr sz="1430"/>
            </a:lvl4pPr>
            <a:lvl5pPr>
              <a:defRPr sz="1430"/>
            </a:lvl5pPr>
            <a:lvl6pPr>
              <a:defRPr sz="1430"/>
            </a:lvl6pPr>
            <a:lvl7pPr>
              <a:defRPr sz="1430"/>
            </a:lvl7pPr>
            <a:lvl8pPr>
              <a:defRPr sz="1430"/>
            </a:lvl8pPr>
            <a:lvl9pPr>
              <a:defRPr sz="143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54BAC78-499E-4754-9BE2-C1A52414E014}"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37A2EFB-B466-4B93-8DD8-6B8D17B459B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039073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84188" y="1535113"/>
            <a:ext cx="4278671" cy="639762"/>
          </a:xfrm>
        </p:spPr>
        <p:txBody>
          <a:bodyPr anchor="b"/>
          <a:lstStyle>
            <a:lvl1pPr marL="0" indent="0">
              <a:buNone/>
              <a:defRPr sz="1906" b="1"/>
            </a:lvl1pPr>
            <a:lvl2pPr marL="363154" indent="0">
              <a:buNone/>
              <a:defRPr sz="1589" b="1"/>
            </a:lvl2pPr>
            <a:lvl3pPr marL="726308" indent="0">
              <a:buNone/>
              <a:defRPr sz="1430" b="1"/>
            </a:lvl3pPr>
            <a:lvl4pPr marL="1089462" indent="0">
              <a:buNone/>
              <a:defRPr sz="1271" b="1"/>
            </a:lvl4pPr>
            <a:lvl5pPr marL="1452616" indent="0">
              <a:buNone/>
              <a:defRPr sz="1271" b="1"/>
            </a:lvl5pPr>
            <a:lvl6pPr marL="1815770" indent="0">
              <a:buNone/>
              <a:defRPr sz="1271" b="1"/>
            </a:lvl6pPr>
            <a:lvl7pPr marL="2178924" indent="0">
              <a:buNone/>
              <a:defRPr sz="1271" b="1"/>
            </a:lvl7pPr>
            <a:lvl8pPr marL="2542078" indent="0">
              <a:buNone/>
              <a:defRPr sz="1271" b="1"/>
            </a:lvl8pPr>
            <a:lvl9pPr marL="2905232" indent="0">
              <a:buNone/>
              <a:defRPr sz="1271" b="1"/>
            </a:lvl9pPr>
          </a:lstStyle>
          <a:p>
            <a:pPr lvl="0"/>
            <a:r>
              <a:rPr lang="ru-RU" smtClean="0"/>
              <a:t>Образец текста</a:t>
            </a:r>
          </a:p>
        </p:txBody>
      </p:sp>
      <p:sp>
        <p:nvSpPr>
          <p:cNvPr id="4" name="Объект 3"/>
          <p:cNvSpPr>
            <a:spLocks noGrp="1"/>
          </p:cNvSpPr>
          <p:nvPr>
            <p:ph sz="half" idx="2"/>
          </p:nvPr>
        </p:nvSpPr>
        <p:spPr>
          <a:xfrm>
            <a:off x="484188" y="2174875"/>
            <a:ext cx="4278671" cy="3951288"/>
          </a:xfrm>
        </p:spPr>
        <p:txBody>
          <a:bodyPr/>
          <a:lstStyle>
            <a:lvl1pPr>
              <a:defRPr sz="1906"/>
            </a:lvl1pPr>
            <a:lvl2pPr>
              <a:defRPr sz="1589"/>
            </a:lvl2pPr>
            <a:lvl3pPr>
              <a:defRPr sz="1430"/>
            </a:lvl3pPr>
            <a:lvl4pPr>
              <a:defRPr sz="1271"/>
            </a:lvl4pPr>
            <a:lvl5pPr>
              <a:defRPr sz="1271"/>
            </a:lvl5pPr>
            <a:lvl6pPr>
              <a:defRPr sz="1271"/>
            </a:lvl6pPr>
            <a:lvl7pPr>
              <a:defRPr sz="1271"/>
            </a:lvl7pPr>
            <a:lvl8pPr>
              <a:defRPr sz="1271"/>
            </a:lvl8pPr>
            <a:lvl9pPr>
              <a:defRPr sz="127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919213" y="1535113"/>
            <a:ext cx="4280352" cy="639762"/>
          </a:xfrm>
        </p:spPr>
        <p:txBody>
          <a:bodyPr anchor="b"/>
          <a:lstStyle>
            <a:lvl1pPr marL="0" indent="0">
              <a:buNone/>
              <a:defRPr sz="1906" b="1"/>
            </a:lvl1pPr>
            <a:lvl2pPr marL="363154" indent="0">
              <a:buNone/>
              <a:defRPr sz="1589" b="1"/>
            </a:lvl2pPr>
            <a:lvl3pPr marL="726308" indent="0">
              <a:buNone/>
              <a:defRPr sz="1430" b="1"/>
            </a:lvl3pPr>
            <a:lvl4pPr marL="1089462" indent="0">
              <a:buNone/>
              <a:defRPr sz="1271" b="1"/>
            </a:lvl4pPr>
            <a:lvl5pPr marL="1452616" indent="0">
              <a:buNone/>
              <a:defRPr sz="1271" b="1"/>
            </a:lvl5pPr>
            <a:lvl6pPr marL="1815770" indent="0">
              <a:buNone/>
              <a:defRPr sz="1271" b="1"/>
            </a:lvl6pPr>
            <a:lvl7pPr marL="2178924" indent="0">
              <a:buNone/>
              <a:defRPr sz="1271" b="1"/>
            </a:lvl7pPr>
            <a:lvl8pPr marL="2542078" indent="0">
              <a:buNone/>
              <a:defRPr sz="1271" b="1"/>
            </a:lvl8pPr>
            <a:lvl9pPr marL="2905232" indent="0">
              <a:buNone/>
              <a:defRPr sz="1271" b="1"/>
            </a:lvl9pPr>
          </a:lstStyle>
          <a:p>
            <a:pPr lvl="0"/>
            <a:r>
              <a:rPr lang="ru-RU" smtClean="0"/>
              <a:t>Образец текста</a:t>
            </a:r>
          </a:p>
        </p:txBody>
      </p:sp>
      <p:sp>
        <p:nvSpPr>
          <p:cNvPr id="6" name="Объект 5"/>
          <p:cNvSpPr>
            <a:spLocks noGrp="1"/>
          </p:cNvSpPr>
          <p:nvPr>
            <p:ph sz="quarter" idx="4"/>
          </p:nvPr>
        </p:nvSpPr>
        <p:spPr>
          <a:xfrm>
            <a:off x="4919213" y="2174875"/>
            <a:ext cx="4280352" cy="3951288"/>
          </a:xfrm>
        </p:spPr>
        <p:txBody>
          <a:bodyPr/>
          <a:lstStyle>
            <a:lvl1pPr>
              <a:defRPr sz="1906"/>
            </a:lvl1pPr>
            <a:lvl2pPr>
              <a:defRPr sz="1589"/>
            </a:lvl2pPr>
            <a:lvl3pPr>
              <a:defRPr sz="1430"/>
            </a:lvl3pPr>
            <a:lvl4pPr>
              <a:defRPr sz="1271"/>
            </a:lvl4pPr>
            <a:lvl5pPr>
              <a:defRPr sz="1271"/>
            </a:lvl5pPr>
            <a:lvl6pPr>
              <a:defRPr sz="1271"/>
            </a:lvl6pPr>
            <a:lvl7pPr>
              <a:defRPr sz="1271"/>
            </a:lvl7pPr>
            <a:lvl8pPr>
              <a:defRPr sz="1271"/>
            </a:lvl8pPr>
            <a:lvl9pPr>
              <a:defRPr sz="127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424C26A-1E1C-41A3-A314-EDA5E0868D12}"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BB2DFC3-A927-4FD5-998D-5FEF529FDCD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015573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39B0D98-2D5B-4524-9224-D9A7BCD26BEC}"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45E66FA-4276-447F-A3C7-9121683CB17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50695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ED89B3A-27FE-46A5-93A2-569807B47623}"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48ECE58-DD8F-41A7-82C0-941C977FA5B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881570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3050"/>
            <a:ext cx="3185887" cy="1162050"/>
          </a:xfrm>
        </p:spPr>
        <p:txBody>
          <a:bodyPr anchor="b"/>
          <a:lstStyle>
            <a:lvl1pPr algn="l">
              <a:defRPr sz="1589" b="1"/>
            </a:lvl1pPr>
          </a:lstStyle>
          <a:p>
            <a:r>
              <a:rPr lang="ru-RU" smtClean="0"/>
              <a:t>Образец заголовка</a:t>
            </a:r>
            <a:endParaRPr lang="ru-RU"/>
          </a:p>
        </p:txBody>
      </p:sp>
      <p:sp>
        <p:nvSpPr>
          <p:cNvPr id="3" name="Объект 2"/>
          <p:cNvSpPr>
            <a:spLocks noGrp="1"/>
          </p:cNvSpPr>
          <p:nvPr>
            <p:ph idx="1"/>
          </p:nvPr>
        </p:nvSpPr>
        <p:spPr>
          <a:xfrm>
            <a:off x="3786077" y="273054"/>
            <a:ext cx="5413486" cy="5853113"/>
          </a:xfrm>
        </p:spPr>
        <p:txBody>
          <a:bodyPr/>
          <a:lstStyle>
            <a:lvl1pPr>
              <a:defRPr sz="2542"/>
            </a:lvl1pPr>
            <a:lvl2pPr>
              <a:defRPr sz="2224"/>
            </a:lvl2pPr>
            <a:lvl3pPr>
              <a:defRPr sz="1906"/>
            </a:lvl3pPr>
            <a:lvl4pPr>
              <a:defRPr sz="1589"/>
            </a:lvl4pPr>
            <a:lvl5pPr>
              <a:defRPr sz="1589"/>
            </a:lvl5pPr>
            <a:lvl6pPr>
              <a:defRPr sz="1589"/>
            </a:lvl6pPr>
            <a:lvl7pPr>
              <a:defRPr sz="1589"/>
            </a:lvl7pPr>
            <a:lvl8pPr>
              <a:defRPr sz="1589"/>
            </a:lvl8pPr>
            <a:lvl9pPr>
              <a:defRPr sz="158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84190" y="1435103"/>
            <a:ext cx="3185887" cy="4691063"/>
          </a:xfrm>
        </p:spPr>
        <p:txBody>
          <a:bodyPr/>
          <a:lstStyle>
            <a:lvl1pPr marL="0" indent="0">
              <a:buNone/>
              <a:defRPr sz="1112"/>
            </a:lvl1pPr>
            <a:lvl2pPr marL="363154" indent="0">
              <a:buNone/>
              <a:defRPr sz="953"/>
            </a:lvl2pPr>
            <a:lvl3pPr marL="726308" indent="0">
              <a:buNone/>
              <a:defRPr sz="794"/>
            </a:lvl3pPr>
            <a:lvl4pPr marL="1089462" indent="0">
              <a:buNone/>
              <a:defRPr sz="715"/>
            </a:lvl4pPr>
            <a:lvl5pPr marL="1452616" indent="0">
              <a:buNone/>
              <a:defRPr sz="715"/>
            </a:lvl5pPr>
            <a:lvl6pPr marL="1815770" indent="0">
              <a:buNone/>
              <a:defRPr sz="715"/>
            </a:lvl6pPr>
            <a:lvl7pPr marL="2178924" indent="0">
              <a:buNone/>
              <a:defRPr sz="715"/>
            </a:lvl7pPr>
            <a:lvl8pPr marL="2542078" indent="0">
              <a:buNone/>
              <a:defRPr sz="715"/>
            </a:lvl8pPr>
            <a:lvl9pPr marL="2905232" indent="0">
              <a:buNone/>
              <a:defRPr sz="71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B5A4E6-C319-40D8-A013-ADC9CE5F6C7E}"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D6671D5-AFD1-4600-87B8-EC0E16363BA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83213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B6057B-3566-4453-976B-360578143B3E}" type="datetimeFigureOut">
              <a:rPr lang="ru-RU" smtClean="0"/>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1622087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8083" y="4800600"/>
            <a:ext cx="5810250" cy="566738"/>
          </a:xfrm>
        </p:spPr>
        <p:txBody>
          <a:bodyPr anchor="b"/>
          <a:lstStyle>
            <a:lvl1pPr algn="l">
              <a:defRPr sz="1589" b="1"/>
            </a:lvl1pPr>
          </a:lstStyle>
          <a:p>
            <a:r>
              <a:rPr lang="ru-RU" smtClean="0"/>
              <a:t>Образец заголовка</a:t>
            </a:r>
            <a:endParaRPr lang="ru-RU"/>
          </a:p>
        </p:txBody>
      </p:sp>
      <p:sp>
        <p:nvSpPr>
          <p:cNvPr id="3" name="Рисунок 2"/>
          <p:cNvSpPr>
            <a:spLocks noGrp="1"/>
          </p:cNvSpPr>
          <p:nvPr>
            <p:ph type="pic" idx="1"/>
          </p:nvPr>
        </p:nvSpPr>
        <p:spPr>
          <a:xfrm>
            <a:off x="1898083" y="612775"/>
            <a:ext cx="5810250" cy="4114800"/>
          </a:xfrm>
        </p:spPr>
        <p:txBody>
          <a:bodyPr rtlCol="0">
            <a:normAutofit/>
          </a:bodyPr>
          <a:lstStyle>
            <a:lvl1pPr marL="0" indent="0">
              <a:buNone/>
              <a:defRPr sz="2542"/>
            </a:lvl1pPr>
            <a:lvl2pPr marL="363154" indent="0">
              <a:buNone/>
              <a:defRPr sz="2224"/>
            </a:lvl2pPr>
            <a:lvl3pPr marL="726308" indent="0">
              <a:buNone/>
              <a:defRPr sz="1906"/>
            </a:lvl3pPr>
            <a:lvl4pPr marL="1089462" indent="0">
              <a:buNone/>
              <a:defRPr sz="1589"/>
            </a:lvl4pPr>
            <a:lvl5pPr marL="1452616" indent="0">
              <a:buNone/>
              <a:defRPr sz="1589"/>
            </a:lvl5pPr>
            <a:lvl6pPr marL="1815770" indent="0">
              <a:buNone/>
              <a:defRPr sz="1589"/>
            </a:lvl6pPr>
            <a:lvl7pPr marL="2178924" indent="0">
              <a:buNone/>
              <a:defRPr sz="1589"/>
            </a:lvl7pPr>
            <a:lvl8pPr marL="2542078" indent="0">
              <a:buNone/>
              <a:defRPr sz="1589"/>
            </a:lvl8pPr>
            <a:lvl9pPr marL="2905232" indent="0">
              <a:buNone/>
              <a:defRPr sz="1589"/>
            </a:lvl9pPr>
          </a:lstStyle>
          <a:p>
            <a:pPr lvl="0"/>
            <a:r>
              <a:rPr lang="ru-RU" noProof="0" smtClean="0"/>
              <a:t>Вставка рисунка</a:t>
            </a:r>
            <a:endParaRPr lang="ru-RU" noProof="0" dirty="0"/>
          </a:p>
        </p:txBody>
      </p:sp>
      <p:sp>
        <p:nvSpPr>
          <p:cNvPr id="4" name="Текст 3"/>
          <p:cNvSpPr>
            <a:spLocks noGrp="1"/>
          </p:cNvSpPr>
          <p:nvPr>
            <p:ph type="body" sz="half" idx="2"/>
          </p:nvPr>
        </p:nvSpPr>
        <p:spPr>
          <a:xfrm>
            <a:off x="1898083" y="5367338"/>
            <a:ext cx="5810250" cy="804862"/>
          </a:xfrm>
        </p:spPr>
        <p:txBody>
          <a:bodyPr/>
          <a:lstStyle>
            <a:lvl1pPr marL="0" indent="0">
              <a:buNone/>
              <a:defRPr sz="1112"/>
            </a:lvl1pPr>
            <a:lvl2pPr marL="363154" indent="0">
              <a:buNone/>
              <a:defRPr sz="953"/>
            </a:lvl2pPr>
            <a:lvl3pPr marL="726308" indent="0">
              <a:buNone/>
              <a:defRPr sz="794"/>
            </a:lvl3pPr>
            <a:lvl4pPr marL="1089462" indent="0">
              <a:buNone/>
              <a:defRPr sz="715"/>
            </a:lvl4pPr>
            <a:lvl5pPr marL="1452616" indent="0">
              <a:buNone/>
              <a:defRPr sz="715"/>
            </a:lvl5pPr>
            <a:lvl6pPr marL="1815770" indent="0">
              <a:buNone/>
              <a:defRPr sz="715"/>
            </a:lvl6pPr>
            <a:lvl7pPr marL="2178924" indent="0">
              <a:buNone/>
              <a:defRPr sz="715"/>
            </a:lvl7pPr>
            <a:lvl8pPr marL="2542078" indent="0">
              <a:buNone/>
              <a:defRPr sz="715"/>
            </a:lvl8pPr>
            <a:lvl9pPr marL="2905232" indent="0">
              <a:buNone/>
              <a:defRPr sz="71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EBA9EC3-8F2A-441F-92ED-8343FE643AA2}"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A06B163-F42F-4558-B02B-D3FE9013614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78369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C105FB-8F6F-4AB0-98BB-C8F385EFA86C}"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3EC4B0C-5B1C-4D2D-BC6C-401DA1BA2BE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82954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20719" y="274641"/>
            <a:ext cx="2178844"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84188" y="274641"/>
            <a:ext cx="637513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15226D-37F7-4585-B0E5-998238FB0C0D}" type="datetimeFigureOut">
              <a:rPr lang="ru-RU">
                <a:solidFill>
                  <a:prstClr val="black">
                    <a:tint val="75000"/>
                  </a:prstClr>
                </a:solidFill>
              </a:rPr>
              <a:pPr>
                <a:defRPr/>
              </a:pPr>
              <a:t>23.08.2023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F7BA8B8-A5A1-467E-AAA9-A273952E328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06296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4949" y="4406905"/>
            <a:ext cx="8231188"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64949" y="2906713"/>
            <a:ext cx="82311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B6057B-3566-4453-976B-360578143B3E}" type="datetimeFigureOut">
              <a:rPr lang="ru-RU" smtClean="0"/>
              <a:t>23.08.2023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347419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12771" y="1600205"/>
            <a:ext cx="45342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08380" y="1600205"/>
            <a:ext cx="45342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B6057B-3566-4453-976B-360578143B3E}" type="datetimeFigureOut">
              <a:rPr lang="ru-RU" smtClean="0"/>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40448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4638"/>
            <a:ext cx="8715375"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84190" y="1535113"/>
            <a:ext cx="42786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84190" y="2174875"/>
            <a:ext cx="42786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919211" y="1535113"/>
            <a:ext cx="42803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919211" y="2174875"/>
            <a:ext cx="42803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B6057B-3566-4453-976B-360578143B3E}" type="datetimeFigureOut">
              <a:rPr lang="ru-RU" smtClean="0"/>
              <a:t>23.08.2023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337042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B6057B-3566-4453-976B-360578143B3E}" type="datetimeFigureOut">
              <a:rPr lang="ru-RU" smtClean="0"/>
              <a:t>23.08.2023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52999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B6057B-3566-4453-976B-360578143B3E}" type="datetimeFigureOut">
              <a:rPr lang="ru-RU" smtClean="0"/>
              <a:t>23.08.2023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02241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3050"/>
            <a:ext cx="3185887"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786077" y="273055"/>
            <a:ext cx="54134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84190" y="1435103"/>
            <a:ext cx="318588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B6057B-3566-4453-976B-360578143B3E}" type="datetimeFigureOut">
              <a:rPr lang="ru-RU" smtClean="0"/>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385246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8083" y="4800600"/>
            <a:ext cx="581025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98083" y="612775"/>
            <a:ext cx="58102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898083" y="5367338"/>
            <a:ext cx="58102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B6057B-3566-4453-976B-360578143B3E}" type="datetimeFigureOut">
              <a:rPr lang="ru-RU" smtClean="0"/>
              <a:t>23.08.2023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107079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4638"/>
            <a:ext cx="8715375"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84190" y="1600205"/>
            <a:ext cx="8715375"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84187" y="6356355"/>
            <a:ext cx="225954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6057B-3566-4453-976B-360578143B3E}" type="datetimeFigureOut">
              <a:rPr lang="ru-RU" smtClean="0"/>
              <a:t>23.08.2023</a:t>
            </a:fld>
            <a:endParaRPr lang="ru-RU"/>
          </a:p>
        </p:txBody>
      </p:sp>
      <p:sp>
        <p:nvSpPr>
          <p:cNvPr id="5" name="Нижний колонтитул 4"/>
          <p:cNvSpPr>
            <a:spLocks noGrp="1"/>
          </p:cNvSpPr>
          <p:nvPr>
            <p:ph type="ftr" sz="quarter" idx="3"/>
          </p:nvPr>
        </p:nvSpPr>
        <p:spPr>
          <a:xfrm>
            <a:off x="3308617" y="6356355"/>
            <a:ext cx="306652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940021" y="6356355"/>
            <a:ext cx="22595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8587D-1EDB-4912-A5BB-EC603357008A}" type="slidenum">
              <a:rPr lang="ru-RU" smtClean="0"/>
              <a:t>‹#›</a:t>
            </a:fld>
            <a:endParaRPr lang="ru-RU"/>
          </a:p>
        </p:txBody>
      </p:sp>
    </p:spTree>
    <p:extLst>
      <p:ext uri="{BB962C8B-B14F-4D97-AF65-F5344CB8AC3E}">
        <p14:creationId xmlns:p14="http://schemas.microsoft.com/office/powerpoint/2010/main" val="485204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84188" y="274638"/>
            <a:ext cx="8715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84188" y="1600206"/>
            <a:ext cx="87153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84187" y="6356356"/>
            <a:ext cx="2259542" cy="365125"/>
          </a:xfrm>
          <a:prstGeom prst="rect">
            <a:avLst/>
          </a:prstGeom>
        </p:spPr>
        <p:txBody>
          <a:bodyPr vert="horz" lIns="91440" tIns="45720" rIns="91440" bIns="45720" rtlCol="0" anchor="ctr"/>
          <a:lstStyle>
            <a:lvl1pPr algn="l" fontAlgn="auto">
              <a:spcBef>
                <a:spcPts val="0"/>
              </a:spcBef>
              <a:spcAft>
                <a:spcPts val="0"/>
              </a:spcAft>
              <a:defRPr sz="953" b="0">
                <a:solidFill>
                  <a:schemeClr val="tx1">
                    <a:tint val="75000"/>
                  </a:schemeClr>
                </a:solidFill>
                <a:latin typeface="+mn-lt"/>
                <a:cs typeface="+mn-cs"/>
              </a:defRPr>
            </a:lvl1pPr>
          </a:lstStyle>
          <a:p>
            <a:pPr defTabSz="726308">
              <a:defRPr/>
            </a:pPr>
            <a:fld id="{0447C2EE-1A9C-45A3-BC42-EFAC50FE78F0}" type="datetimeFigureOut">
              <a:rPr lang="ru-RU" smtClean="0">
                <a:solidFill>
                  <a:prstClr val="black">
                    <a:tint val="75000"/>
                  </a:prstClr>
                </a:solidFill>
              </a:rPr>
              <a:pPr defTabSz="726308">
                <a:defRPr/>
              </a:pPr>
              <a:t>23.08.2023</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308615" y="6356356"/>
            <a:ext cx="3066521" cy="365125"/>
          </a:xfrm>
          <a:prstGeom prst="rect">
            <a:avLst/>
          </a:prstGeom>
        </p:spPr>
        <p:txBody>
          <a:bodyPr vert="horz" lIns="91440" tIns="45720" rIns="91440" bIns="45720" rtlCol="0" anchor="ctr"/>
          <a:lstStyle>
            <a:lvl1pPr algn="ctr" fontAlgn="auto">
              <a:spcBef>
                <a:spcPts val="0"/>
              </a:spcBef>
              <a:spcAft>
                <a:spcPts val="0"/>
              </a:spcAft>
              <a:defRPr sz="953" b="0">
                <a:solidFill>
                  <a:schemeClr val="tx1">
                    <a:tint val="75000"/>
                  </a:schemeClr>
                </a:solidFill>
                <a:latin typeface="+mn-lt"/>
                <a:cs typeface="+mn-cs"/>
              </a:defRPr>
            </a:lvl1pPr>
          </a:lstStyle>
          <a:p>
            <a:pPr defTabSz="726308">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940021" y="6356356"/>
            <a:ext cx="2259542" cy="365125"/>
          </a:xfrm>
          <a:prstGeom prst="rect">
            <a:avLst/>
          </a:prstGeom>
        </p:spPr>
        <p:txBody>
          <a:bodyPr vert="horz" lIns="91440" tIns="45720" rIns="91440" bIns="45720" rtlCol="0" anchor="ctr"/>
          <a:lstStyle>
            <a:lvl1pPr algn="r" fontAlgn="auto">
              <a:spcBef>
                <a:spcPts val="0"/>
              </a:spcBef>
              <a:spcAft>
                <a:spcPts val="0"/>
              </a:spcAft>
              <a:defRPr sz="953" b="0">
                <a:solidFill>
                  <a:schemeClr val="tx1">
                    <a:tint val="75000"/>
                  </a:schemeClr>
                </a:solidFill>
                <a:latin typeface="+mn-lt"/>
                <a:cs typeface="+mn-cs"/>
              </a:defRPr>
            </a:lvl1pPr>
          </a:lstStyle>
          <a:p>
            <a:pPr defTabSz="726308">
              <a:defRPr/>
            </a:pPr>
            <a:fld id="{CBC122BA-4C5C-4491-A08D-C4920A45C1FD}" type="slidenum">
              <a:rPr lang="ru-RU" smtClean="0">
                <a:solidFill>
                  <a:prstClr val="black">
                    <a:tint val="75000"/>
                  </a:prstClr>
                </a:solidFill>
              </a:rPr>
              <a:pPr defTabSz="726308">
                <a:defRPr/>
              </a:pPr>
              <a:t>‹#›</a:t>
            </a:fld>
            <a:endParaRPr lang="ru-RU" dirty="0">
              <a:solidFill>
                <a:prstClr val="black">
                  <a:tint val="75000"/>
                </a:prstClr>
              </a:solidFill>
            </a:endParaRPr>
          </a:p>
        </p:txBody>
      </p:sp>
    </p:spTree>
    <p:extLst>
      <p:ext uri="{BB962C8B-B14F-4D97-AF65-F5344CB8AC3E}">
        <p14:creationId xmlns:p14="http://schemas.microsoft.com/office/powerpoint/2010/main" val="19981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1" fontAlgn="base" hangingPunct="1">
        <a:spcBef>
          <a:spcPct val="0"/>
        </a:spcBef>
        <a:spcAft>
          <a:spcPct val="0"/>
        </a:spcAft>
        <a:defRPr sz="3495" kern="1200">
          <a:solidFill>
            <a:schemeClr val="tx1"/>
          </a:solidFill>
          <a:latin typeface="+mj-lt"/>
          <a:ea typeface="+mj-ea"/>
          <a:cs typeface="+mj-cs"/>
        </a:defRPr>
      </a:lvl1pPr>
      <a:lvl2pPr algn="ctr" rtl="0" eaLnBrk="1" fontAlgn="base" hangingPunct="1">
        <a:spcBef>
          <a:spcPct val="0"/>
        </a:spcBef>
        <a:spcAft>
          <a:spcPct val="0"/>
        </a:spcAft>
        <a:defRPr sz="3495">
          <a:solidFill>
            <a:schemeClr val="tx1"/>
          </a:solidFill>
          <a:latin typeface="Calibri" pitchFamily="34" charset="0"/>
        </a:defRPr>
      </a:lvl2pPr>
      <a:lvl3pPr algn="ctr" rtl="0" eaLnBrk="1" fontAlgn="base" hangingPunct="1">
        <a:spcBef>
          <a:spcPct val="0"/>
        </a:spcBef>
        <a:spcAft>
          <a:spcPct val="0"/>
        </a:spcAft>
        <a:defRPr sz="3495">
          <a:solidFill>
            <a:schemeClr val="tx1"/>
          </a:solidFill>
          <a:latin typeface="Calibri" pitchFamily="34" charset="0"/>
        </a:defRPr>
      </a:lvl3pPr>
      <a:lvl4pPr algn="ctr" rtl="0" eaLnBrk="1" fontAlgn="base" hangingPunct="1">
        <a:spcBef>
          <a:spcPct val="0"/>
        </a:spcBef>
        <a:spcAft>
          <a:spcPct val="0"/>
        </a:spcAft>
        <a:defRPr sz="3495">
          <a:solidFill>
            <a:schemeClr val="tx1"/>
          </a:solidFill>
          <a:latin typeface="Calibri" pitchFamily="34" charset="0"/>
        </a:defRPr>
      </a:lvl4pPr>
      <a:lvl5pPr algn="ctr" rtl="0" eaLnBrk="1" fontAlgn="base" hangingPunct="1">
        <a:spcBef>
          <a:spcPct val="0"/>
        </a:spcBef>
        <a:spcAft>
          <a:spcPct val="0"/>
        </a:spcAft>
        <a:defRPr sz="3495">
          <a:solidFill>
            <a:schemeClr val="tx1"/>
          </a:solidFill>
          <a:latin typeface="Calibri" pitchFamily="34" charset="0"/>
        </a:defRPr>
      </a:lvl5pPr>
      <a:lvl6pPr marL="363154" algn="ctr" rtl="0" eaLnBrk="1" fontAlgn="base" hangingPunct="1">
        <a:spcBef>
          <a:spcPct val="0"/>
        </a:spcBef>
        <a:spcAft>
          <a:spcPct val="0"/>
        </a:spcAft>
        <a:defRPr sz="3495">
          <a:solidFill>
            <a:schemeClr val="tx1"/>
          </a:solidFill>
          <a:latin typeface="Calibri" pitchFamily="34" charset="0"/>
        </a:defRPr>
      </a:lvl6pPr>
      <a:lvl7pPr marL="726308" algn="ctr" rtl="0" eaLnBrk="1" fontAlgn="base" hangingPunct="1">
        <a:spcBef>
          <a:spcPct val="0"/>
        </a:spcBef>
        <a:spcAft>
          <a:spcPct val="0"/>
        </a:spcAft>
        <a:defRPr sz="3495">
          <a:solidFill>
            <a:schemeClr val="tx1"/>
          </a:solidFill>
          <a:latin typeface="Calibri" pitchFamily="34" charset="0"/>
        </a:defRPr>
      </a:lvl7pPr>
      <a:lvl8pPr marL="1089462" algn="ctr" rtl="0" eaLnBrk="1" fontAlgn="base" hangingPunct="1">
        <a:spcBef>
          <a:spcPct val="0"/>
        </a:spcBef>
        <a:spcAft>
          <a:spcPct val="0"/>
        </a:spcAft>
        <a:defRPr sz="3495">
          <a:solidFill>
            <a:schemeClr val="tx1"/>
          </a:solidFill>
          <a:latin typeface="Calibri" pitchFamily="34" charset="0"/>
        </a:defRPr>
      </a:lvl8pPr>
      <a:lvl9pPr marL="1452616" algn="ctr" rtl="0" eaLnBrk="1" fontAlgn="base" hangingPunct="1">
        <a:spcBef>
          <a:spcPct val="0"/>
        </a:spcBef>
        <a:spcAft>
          <a:spcPct val="0"/>
        </a:spcAft>
        <a:defRPr sz="3495">
          <a:solidFill>
            <a:schemeClr val="tx1"/>
          </a:solidFill>
          <a:latin typeface="Calibri" pitchFamily="34" charset="0"/>
        </a:defRPr>
      </a:lvl9pPr>
    </p:titleStyle>
    <p:bodyStyle>
      <a:lvl1pPr marL="272365" indent="-272365" algn="l" rtl="0" eaLnBrk="1" fontAlgn="base" hangingPunct="1">
        <a:spcBef>
          <a:spcPct val="20000"/>
        </a:spcBef>
        <a:spcAft>
          <a:spcPct val="0"/>
        </a:spcAft>
        <a:buFont typeface="Arial" charset="0"/>
        <a:buChar char="•"/>
        <a:defRPr sz="2542" kern="1200">
          <a:solidFill>
            <a:schemeClr val="tx1"/>
          </a:solidFill>
          <a:latin typeface="+mn-lt"/>
          <a:ea typeface="+mn-ea"/>
          <a:cs typeface="+mn-cs"/>
        </a:defRPr>
      </a:lvl1pPr>
      <a:lvl2pPr marL="590125" indent="-226971" algn="l" rtl="0" eaLnBrk="1" fontAlgn="base" hangingPunct="1">
        <a:spcBef>
          <a:spcPct val="20000"/>
        </a:spcBef>
        <a:spcAft>
          <a:spcPct val="0"/>
        </a:spcAft>
        <a:buFont typeface="Arial" charset="0"/>
        <a:buChar char="–"/>
        <a:defRPr sz="2224" kern="1200">
          <a:solidFill>
            <a:schemeClr val="tx1"/>
          </a:solidFill>
          <a:latin typeface="+mn-lt"/>
          <a:ea typeface="+mn-ea"/>
          <a:cs typeface="+mn-cs"/>
        </a:defRPr>
      </a:lvl2pPr>
      <a:lvl3pPr marL="907885" indent="-181577" algn="l" rtl="0" eaLnBrk="1" fontAlgn="base" hangingPunct="1">
        <a:spcBef>
          <a:spcPct val="20000"/>
        </a:spcBef>
        <a:spcAft>
          <a:spcPct val="0"/>
        </a:spcAft>
        <a:buFont typeface="Arial" charset="0"/>
        <a:buChar char="•"/>
        <a:defRPr sz="1906" kern="1200">
          <a:solidFill>
            <a:schemeClr val="tx1"/>
          </a:solidFill>
          <a:latin typeface="+mn-lt"/>
          <a:ea typeface="+mn-ea"/>
          <a:cs typeface="+mn-cs"/>
        </a:defRPr>
      </a:lvl3pPr>
      <a:lvl4pPr marL="1271039" indent="-181577" algn="l" rtl="0" eaLnBrk="1" fontAlgn="base" hangingPunct="1">
        <a:spcBef>
          <a:spcPct val="20000"/>
        </a:spcBef>
        <a:spcAft>
          <a:spcPct val="0"/>
        </a:spcAft>
        <a:buFont typeface="Arial" charset="0"/>
        <a:buChar char="–"/>
        <a:defRPr sz="1589" kern="1200">
          <a:solidFill>
            <a:schemeClr val="tx1"/>
          </a:solidFill>
          <a:latin typeface="+mn-lt"/>
          <a:ea typeface="+mn-ea"/>
          <a:cs typeface="+mn-cs"/>
        </a:defRPr>
      </a:lvl4pPr>
      <a:lvl5pPr marL="1634193" indent="-181577" algn="l" rtl="0" eaLnBrk="1" fontAlgn="base" hangingPunct="1">
        <a:spcBef>
          <a:spcPct val="20000"/>
        </a:spcBef>
        <a:spcAft>
          <a:spcPct val="0"/>
        </a:spcAft>
        <a:buFont typeface="Arial" charset="0"/>
        <a:buChar char="»"/>
        <a:defRPr sz="1589" kern="1200">
          <a:solidFill>
            <a:schemeClr val="tx1"/>
          </a:solidFill>
          <a:latin typeface="+mn-lt"/>
          <a:ea typeface="+mn-ea"/>
          <a:cs typeface="+mn-cs"/>
        </a:defRPr>
      </a:lvl5pPr>
      <a:lvl6pPr marL="1997347"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6pPr>
      <a:lvl7pPr marL="2360501"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7pPr>
      <a:lvl8pPr marL="2723655"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8pPr>
      <a:lvl9pPr marL="3086809"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9pPr>
    </p:bodyStyle>
    <p:otherStyle>
      <a:defPPr>
        <a:defRPr lang="ru-RU"/>
      </a:defPPr>
      <a:lvl1pPr marL="0" algn="l" defTabSz="726308" rtl="0" eaLnBrk="1" latinLnBrk="0" hangingPunct="1">
        <a:defRPr sz="1430" kern="1200">
          <a:solidFill>
            <a:schemeClr val="tx1"/>
          </a:solidFill>
          <a:latin typeface="+mn-lt"/>
          <a:ea typeface="+mn-ea"/>
          <a:cs typeface="+mn-cs"/>
        </a:defRPr>
      </a:lvl1pPr>
      <a:lvl2pPr marL="363154" algn="l" defTabSz="726308" rtl="0" eaLnBrk="1" latinLnBrk="0" hangingPunct="1">
        <a:defRPr sz="1430" kern="1200">
          <a:solidFill>
            <a:schemeClr val="tx1"/>
          </a:solidFill>
          <a:latin typeface="+mn-lt"/>
          <a:ea typeface="+mn-ea"/>
          <a:cs typeface="+mn-cs"/>
        </a:defRPr>
      </a:lvl2pPr>
      <a:lvl3pPr marL="726308" algn="l" defTabSz="726308" rtl="0" eaLnBrk="1" latinLnBrk="0" hangingPunct="1">
        <a:defRPr sz="1430" kern="1200">
          <a:solidFill>
            <a:schemeClr val="tx1"/>
          </a:solidFill>
          <a:latin typeface="+mn-lt"/>
          <a:ea typeface="+mn-ea"/>
          <a:cs typeface="+mn-cs"/>
        </a:defRPr>
      </a:lvl3pPr>
      <a:lvl4pPr marL="1089462" algn="l" defTabSz="726308" rtl="0" eaLnBrk="1" latinLnBrk="0" hangingPunct="1">
        <a:defRPr sz="1430" kern="1200">
          <a:solidFill>
            <a:schemeClr val="tx1"/>
          </a:solidFill>
          <a:latin typeface="+mn-lt"/>
          <a:ea typeface="+mn-ea"/>
          <a:cs typeface="+mn-cs"/>
        </a:defRPr>
      </a:lvl4pPr>
      <a:lvl5pPr marL="1452616" algn="l" defTabSz="726308" rtl="0" eaLnBrk="1" latinLnBrk="0" hangingPunct="1">
        <a:defRPr sz="1430" kern="1200">
          <a:solidFill>
            <a:schemeClr val="tx1"/>
          </a:solidFill>
          <a:latin typeface="+mn-lt"/>
          <a:ea typeface="+mn-ea"/>
          <a:cs typeface="+mn-cs"/>
        </a:defRPr>
      </a:lvl5pPr>
      <a:lvl6pPr marL="1815770" algn="l" defTabSz="726308" rtl="0" eaLnBrk="1" latinLnBrk="0" hangingPunct="1">
        <a:defRPr sz="1430" kern="1200">
          <a:solidFill>
            <a:schemeClr val="tx1"/>
          </a:solidFill>
          <a:latin typeface="+mn-lt"/>
          <a:ea typeface="+mn-ea"/>
          <a:cs typeface="+mn-cs"/>
        </a:defRPr>
      </a:lvl6pPr>
      <a:lvl7pPr marL="2178924" algn="l" defTabSz="726308" rtl="0" eaLnBrk="1" latinLnBrk="0" hangingPunct="1">
        <a:defRPr sz="1430" kern="1200">
          <a:solidFill>
            <a:schemeClr val="tx1"/>
          </a:solidFill>
          <a:latin typeface="+mn-lt"/>
          <a:ea typeface="+mn-ea"/>
          <a:cs typeface="+mn-cs"/>
        </a:defRPr>
      </a:lvl7pPr>
      <a:lvl8pPr marL="2542078" algn="l" defTabSz="726308" rtl="0" eaLnBrk="1" latinLnBrk="0" hangingPunct="1">
        <a:defRPr sz="1430" kern="1200">
          <a:solidFill>
            <a:schemeClr val="tx1"/>
          </a:solidFill>
          <a:latin typeface="+mn-lt"/>
          <a:ea typeface="+mn-ea"/>
          <a:cs typeface="+mn-cs"/>
        </a:defRPr>
      </a:lvl8pPr>
      <a:lvl9pPr marL="2905232" algn="l" defTabSz="726308" rtl="0" eaLnBrk="1" latinLnBrk="0" hangingPunct="1">
        <a:defRPr sz="1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gif"/><Relationship Id="rId7" Type="http://schemas.openxmlformats.org/officeDocument/2006/relationships/image" Target="../media/image41.gif"/><Relationship Id="rId12" Type="http://schemas.openxmlformats.org/officeDocument/2006/relationships/image" Target="../media/image46.gif"/><Relationship Id="rId2" Type="http://schemas.openxmlformats.org/officeDocument/2006/relationships/image" Target="../media/image36.jp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gif"/><Relationship Id="rId10" Type="http://schemas.openxmlformats.org/officeDocument/2006/relationships/image" Target="../media/image44.png"/><Relationship Id="rId4" Type="http://schemas.openxmlformats.org/officeDocument/2006/relationships/image" Target="../media/image38.gif"/><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eg"/><Relationship Id="rId7" Type="http://schemas.openxmlformats.org/officeDocument/2006/relationships/image" Target="../media/image26.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8.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2395" y="6168786"/>
            <a:ext cx="643890" cy="64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a:xfrm>
            <a:off x="315847" y="1164827"/>
            <a:ext cx="9148126" cy="5112982"/>
          </a:xfrm>
          <a:prstGeom prst="rect">
            <a:avLst/>
          </a:prstGeom>
          <a:solidFill>
            <a:srgbClr val="5B9BD5">
              <a:lumMod val="40000"/>
              <a:lumOff val="60000"/>
              <a:alpha val="50000"/>
            </a:srgbClr>
          </a:solidFill>
          <a:ln>
            <a:noFill/>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ru-RU">
              <a:solidFill>
                <a:sysClr val="window" lastClr="FFFFFF"/>
              </a:solidFill>
            </a:endParaRPr>
          </a:p>
        </p:txBody>
      </p:sp>
      <p:sp>
        <p:nvSpPr>
          <p:cNvPr id="26" name="Выноска со стрелкой вверх 25"/>
          <p:cNvSpPr/>
          <p:nvPr/>
        </p:nvSpPr>
        <p:spPr>
          <a:xfrm>
            <a:off x="434340" y="2712728"/>
            <a:ext cx="1054198" cy="111251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sp>
        <p:nvSpPr>
          <p:cNvPr id="7" name="Прямоугольник 6"/>
          <p:cNvSpPr/>
          <p:nvPr/>
        </p:nvSpPr>
        <p:spPr>
          <a:xfrm>
            <a:off x="315847" y="1074424"/>
            <a:ext cx="1363980" cy="1638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Ежемесячное пособие на ребенка </a:t>
            </a:r>
          </a:p>
          <a:p>
            <a:pPr algn="ctr"/>
            <a:r>
              <a:rPr lang="ru-RU" sz="1400" dirty="0">
                <a:solidFill>
                  <a:prstClr val="black"/>
                </a:solidFill>
                <a:latin typeface="Arial" panose="020B0604020202020204" pitchFamily="34" charset="0"/>
                <a:cs typeface="Arial" panose="020B0604020202020204" pitchFamily="34" charset="0"/>
              </a:rPr>
              <a:t>до 16 (18) лет</a:t>
            </a:r>
          </a:p>
        </p:txBody>
      </p:sp>
      <p:sp>
        <p:nvSpPr>
          <p:cNvPr id="11" name="Прямоугольник 10"/>
          <p:cNvSpPr/>
          <p:nvPr/>
        </p:nvSpPr>
        <p:spPr>
          <a:xfrm>
            <a:off x="1813558" y="1074424"/>
            <a:ext cx="1482249" cy="1638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Ежемесячное пособие отдельным категориям многодетных семей </a:t>
            </a:r>
          </a:p>
        </p:txBody>
      </p:sp>
      <p:sp>
        <p:nvSpPr>
          <p:cNvPr id="12" name="Прямоугольник 11"/>
          <p:cNvSpPr/>
          <p:nvPr/>
        </p:nvSpPr>
        <p:spPr>
          <a:xfrm>
            <a:off x="5896420" y="1066800"/>
            <a:ext cx="1501140" cy="163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Ежемесячная компенсация по оплате ЖКУ многодетным семьям </a:t>
            </a:r>
          </a:p>
        </p:txBody>
      </p:sp>
      <p:sp>
        <p:nvSpPr>
          <p:cNvPr id="13" name="Прямоугольник 12"/>
          <p:cNvSpPr/>
          <p:nvPr/>
        </p:nvSpPr>
        <p:spPr>
          <a:xfrm>
            <a:off x="3441368" y="1074424"/>
            <a:ext cx="2293143" cy="163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Ежемесячное детское пособие до достижения детьми 3 лет семьям, </a:t>
            </a:r>
          </a:p>
          <a:p>
            <a:pPr algn="ctr"/>
            <a:r>
              <a:rPr lang="ru-RU" sz="1400" dirty="0">
                <a:solidFill>
                  <a:prstClr val="black"/>
                </a:solidFill>
                <a:latin typeface="Arial" panose="020B0604020202020204" pitchFamily="34" charset="0"/>
                <a:cs typeface="Arial" panose="020B0604020202020204" pitchFamily="34" charset="0"/>
              </a:rPr>
              <a:t>в которых одновременно родились двое и более детей</a:t>
            </a:r>
          </a:p>
        </p:txBody>
      </p:sp>
      <p:sp>
        <p:nvSpPr>
          <p:cNvPr id="14" name="Прямоугольник 13"/>
          <p:cNvSpPr/>
          <p:nvPr/>
        </p:nvSpPr>
        <p:spPr>
          <a:xfrm>
            <a:off x="7528494" y="1096054"/>
            <a:ext cx="1935479" cy="16014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ЕДВ на каждого ребенка, </a:t>
            </a:r>
            <a:r>
              <a:rPr lang="ru-RU" sz="1400" dirty="0" smtClean="0">
                <a:solidFill>
                  <a:prstClr val="black"/>
                </a:solidFill>
                <a:latin typeface="Arial" panose="020B0604020202020204" pitchFamily="34" charset="0"/>
                <a:cs typeface="Arial" panose="020B0604020202020204" pitchFamily="34" charset="0"/>
              </a:rPr>
              <a:t>рожденного </a:t>
            </a:r>
            <a:r>
              <a:rPr lang="ru-RU" sz="1400" dirty="0">
                <a:solidFill>
                  <a:prstClr val="black"/>
                </a:solidFill>
                <a:latin typeface="Arial" panose="020B0604020202020204" pitchFamily="34" charset="0"/>
                <a:cs typeface="Arial" panose="020B0604020202020204" pitchFamily="34" charset="0"/>
              </a:rPr>
              <a:t>после 31.12.2017  третьим или последующим, в возрасте до 3 лет</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39" y="3049114"/>
            <a:ext cx="981400" cy="8454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3988173" y="4039220"/>
            <a:ext cx="251933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solidFill>
                  <a:prstClr val="black"/>
                </a:solidFill>
              </a:rPr>
              <a:t>СПОСОБЫ ОБРАЩЕНИЯ</a:t>
            </a:r>
          </a:p>
        </p:txBody>
      </p:sp>
      <p:sp>
        <p:nvSpPr>
          <p:cNvPr id="18" name="Прямоугольник 17"/>
          <p:cNvSpPr/>
          <p:nvPr/>
        </p:nvSpPr>
        <p:spPr>
          <a:xfrm>
            <a:off x="315847" y="0"/>
            <a:ext cx="914812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МЕРЫ СОЦИАЛЬНОЙ ПОДДЕРЖКИ, </a:t>
            </a:r>
          </a:p>
          <a:p>
            <a:pPr algn="ctr"/>
            <a:r>
              <a:rPr lang="ru-RU" b="1" dirty="0">
                <a:solidFill>
                  <a:prstClr val="black"/>
                </a:solidFill>
              </a:rPr>
              <a:t>ПРЕДОСТАВЛЯЕМЫЕ </a:t>
            </a:r>
            <a:r>
              <a:rPr lang="ru-RU" b="1" dirty="0" smtClean="0">
                <a:solidFill>
                  <a:prstClr val="black"/>
                </a:solidFill>
              </a:rPr>
              <a:t>СЕМЬЯМ С ДЕТЬМИ </a:t>
            </a:r>
            <a:r>
              <a:rPr lang="ru-RU" b="1" dirty="0">
                <a:solidFill>
                  <a:prstClr val="black"/>
                </a:solidFill>
              </a:rPr>
              <a:t>УЧАСТНИКОВ СПЕЦИАЛЬНОЙ ВОЕННОЙ ОПЕРАЦИИ, </a:t>
            </a:r>
          </a:p>
          <a:p>
            <a:pPr algn="ctr"/>
            <a:r>
              <a:rPr lang="ru-RU" b="1" dirty="0">
                <a:solidFill>
                  <a:prstClr val="black"/>
                </a:solidFill>
              </a:rPr>
              <a:t>БЕЗ УЧЕТА ДОХОДОВ </a:t>
            </a:r>
            <a:r>
              <a:rPr lang="ru-RU" b="1" dirty="0" smtClean="0">
                <a:solidFill>
                  <a:prstClr val="black"/>
                </a:solidFill>
              </a:rPr>
              <a:t>ВСЕХ УЧАСТНИКОВ СВО (НЕ ТОЛЬКО МОБИЛИЗОВАННЫХ ГРАЖДАН)</a:t>
            </a:r>
            <a:endParaRPr lang="ru-RU" b="1" dirty="0">
              <a:solidFill>
                <a:prstClr val="black"/>
              </a:solidFill>
            </a:endParaRPr>
          </a:p>
        </p:txBody>
      </p:sp>
      <p:sp>
        <p:nvSpPr>
          <p:cNvPr id="19" name="Прямоугольник 18"/>
          <p:cNvSpPr/>
          <p:nvPr/>
        </p:nvSpPr>
        <p:spPr>
          <a:xfrm>
            <a:off x="756285" y="6368563"/>
            <a:ext cx="6719862"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b="1" dirty="0" smtClean="0">
                <a:solidFill>
                  <a:prstClr val="black"/>
                </a:solidFill>
                <a:latin typeface="Arial" panose="020B0604020202020204" pitchFamily="34" charset="0"/>
                <a:cs typeface="Arial" panose="020B0604020202020204" pitchFamily="34" charset="0"/>
              </a:rPr>
              <a:t>Горячая линия ГКУ РЦСПН 8 800-100-00-01 </a:t>
            </a:r>
            <a:r>
              <a:rPr lang="ru-RU" sz="1400" dirty="0" smtClean="0">
                <a:solidFill>
                  <a:prstClr val="black"/>
                </a:solidFill>
                <a:latin typeface="Arial" panose="020B0604020202020204" pitchFamily="34" charset="0"/>
                <a:cs typeface="Arial" panose="020B0604020202020204" pitchFamily="34" charset="0"/>
              </a:rPr>
              <a:t>(с </a:t>
            </a:r>
            <a:r>
              <a:rPr lang="ru-RU" sz="1400" dirty="0">
                <a:solidFill>
                  <a:prstClr val="black"/>
                </a:solidFill>
                <a:latin typeface="Arial" panose="020B0604020202020204" pitchFamily="34" charset="0"/>
                <a:cs typeface="Arial" panose="020B0604020202020204" pitchFamily="34" charset="0"/>
              </a:rPr>
              <a:t>8.30 до 17.30 </a:t>
            </a:r>
            <a:r>
              <a:rPr lang="ru-RU" sz="1400" dirty="0" smtClean="0">
                <a:solidFill>
                  <a:prstClr val="black"/>
                </a:solidFill>
                <a:latin typeface="Arial" panose="020B0604020202020204" pitchFamily="34" charset="0"/>
                <a:cs typeface="Arial" panose="020B0604020202020204" pitchFamily="34" charset="0"/>
              </a:rPr>
              <a:t> </a:t>
            </a:r>
            <a:r>
              <a:rPr lang="ru-RU" sz="1400" dirty="0">
                <a:solidFill>
                  <a:prstClr val="black"/>
                </a:solidFill>
                <a:latin typeface="Arial" panose="020B0604020202020204" pitchFamily="34" charset="0"/>
                <a:cs typeface="Arial" panose="020B0604020202020204" pitchFamily="34" charset="0"/>
              </a:rPr>
              <a:t>в рабочие </a:t>
            </a:r>
            <a:r>
              <a:rPr lang="ru-RU" sz="1400" dirty="0" smtClean="0">
                <a:solidFill>
                  <a:prstClr val="black"/>
                </a:solidFill>
                <a:latin typeface="Arial" panose="020B0604020202020204" pitchFamily="34" charset="0"/>
                <a:cs typeface="Arial" panose="020B0604020202020204" pitchFamily="34" charset="0"/>
              </a:rPr>
              <a:t>дни)</a:t>
            </a:r>
            <a:endParaRPr lang="ru-RU" sz="1400" dirty="0">
              <a:solidFill>
                <a:prstClr val="black"/>
              </a:solidFill>
              <a:latin typeface="Arial" panose="020B0604020202020204" pitchFamily="34" charset="0"/>
              <a:cs typeface="Arial" panose="020B0604020202020204" pitchFamily="34" charset="0"/>
            </a:endParaRPr>
          </a:p>
        </p:txBody>
      </p:sp>
      <p:pic>
        <p:nvPicPr>
          <p:cNvPr id="10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800" y="4636640"/>
            <a:ext cx="1497865" cy="135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42" y="4520552"/>
            <a:ext cx="19748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468" y="4861404"/>
            <a:ext cx="1274674" cy="120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3" name="Прямоугольник 1042"/>
          <p:cNvSpPr/>
          <p:nvPr/>
        </p:nvSpPr>
        <p:spPr>
          <a:xfrm>
            <a:off x="3441368" y="5239907"/>
            <a:ext cx="1341450" cy="369332"/>
          </a:xfrm>
          <a:prstGeom prst="rect">
            <a:avLst/>
          </a:prstGeom>
        </p:spPr>
        <p:txBody>
          <a:bodyPr wrap="square">
            <a:spAutoFit/>
          </a:bodyPr>
          <a:lstStyle/>
          <a:p>
            <a:r>
              <a:rPr lang="ru-RU" b="1" dirty="0">
                <a:solidFill>
                  <a:prstClr val="black"/>
                </a:solidFill>
              </a:rPr>
              <a:t>ГКУ РЦСПН</a:t>
            </a:r>
          </a:p>
        </p:txBody>
      </p:sp>
      <p:sp>
        <p:nvSpPr>
          <p:cNvPr id="1049" name="Стрелка углом вверх 1048"/>
          <p:cNvSpPr/>
          <p:nvPr/>
        </p:nvSpPr>
        <p:spPr>
          <a:xfrm rot="10800000">
            <a:off x="1982411" y="4158192"/>
            <a:ext cx="2005761"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50" name="Стрелка углом вверх 1049"/>
          <p:cNvSpPr/>
          <p:nvPr/>
        </p:nvSpPr>
        <p:spPr>
          <a:xfrm flipV="1">
            <a:off x="6507503" y="4163275"/>
            <a:ext cx="2153662"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51" name="Стрелка вниз 1050"/>
          <p:cNvSpPr/>
          <p:nvPr/>
        </p:nvSpPr>
        <p:spPr>
          <a:xfrm>
            <a:off x="5232859" y="4423618"/>
            <a:ext cx="139893" cy="396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носка со стрелкой вверх 27"/>
          <p:cNvSpPr/>
          <p:nvPr/>
        </p:nvSpPr>
        <p:spPr>
          <a:xfrm>
            <a:off x="1995213" y="2727960"/>
            <a:ext cx="1118938" cy="111251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1374" y="3080308"/>
            <a:ext cx="1026616" cy="82467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Выноска со стрелкой вверх 28"/>
          <p:cNvSpPr/>
          <p:nvPr/>
        </p:nvSpPr>
        <p:spPr>
          <a:xfrm>
            <a:off x="4028470" y="2727960"/>
            <a:ext cx="1118938" cy="119522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5454" y="3082819"/>
            <a:ext cx="1040308" cy="87556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Выноска со стрелкой вверх 29"/>
          <p:cNvSpPr/>
          <p:nvPr/>
        </p:nvSpPr>
        <p:spPr>
          <a:xfrm>
            <a:off x="6087521" y="2727960"/>
            <a:ext cx="1118938" cy="111251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5801" y="3080308"/>
            <a:ext cx="1042378" cy="83126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Выноска со стрелкой вверх 30"/>
          <p:cNvSpPr/>
          <p:nvPr/>
        </p:nvSpPr>
        <p:spPr>
          <a:xfrm>
            <a:off x="7936765" y="2712728"/>
            <a:ext cx="1118938" cy="1192254"/>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1011" y="3084277"/>
            <a:ext cx="1026359" cy="87410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34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1330189" y="856558"/>
            <a:ext cx="7083882" cy="361189"/>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747" b="1" dirty="0">
                <a:solidFill>
                  <a:prstClr val="black"/>
                </a:solidFill>
                <a:latin typeface="Arial" panose="020B0604020202020204" pitchFamily="34" charset="0"/>
                <a:cs typeface="Arial" panose="020B0604020202020204" pitchFamily="34" charset="0"/>
              </a:rPr>
              <a:t>ЭЛЕКТРОННЫЕ СЕРВИСЫ  </a:t>
            </a:r>
            <a:r>
              <a:rPr lang="ru-RU" sz="1271" b="1" dirty="0">
                <a:solidFill>
                  <a:srgbClr val="F79646">
                    <a:lumMod val="75000"/>
                  </a:srgbClr>
                </a:solidFill>
                <a:latin typeface="Arial" panose="020B0604020202020204" pitchFamily="34" charset="0"/>
                <a:cs typeface="Arial" panose="020B0604020202020204" pitchFamily="34" charset="0"/>
              </a:rPr>
              <a:t>БЫСТРО!  УДОБНО!  НЕ ВЫХОДЯ ИЗ ДОМА!</a:t>
            </a:r>
          </a:p>
        </p:txBody>
      </p:sp>
      <p:sp>
        <p:nvSpPr>
          <p:cNvPr id="9" name="Прямоугольник 8"/>
          <p:cNvSpPr/>
          <p:nvPr/>
        </p:nvSpPr>
        <p:spPr>
          <a:xfrm>
            <a:off x="279325" y="1410009"/>
            <a:ext cx="1515924"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ru-RU" sz="1430" b="1" dirty="0">
                <a:solidFill>
                  <a:srgbClr val="4F81BD">
                    <a:lumMod val="75000"/>
                  </a:srgbClr>
                </a:solidFill>
                <a:latin typeface="Arial" pitchFamily="34" charset="0"/>
                <a:cs typeface="Arial" pitchFamily="34" charset="0"/>
              </a:rPr>
              <a:t>Калькулятор субсидий </a:t>
            </a:r>
          </a:p>
          <a:p>
            <a:pPr algn="ctr"/>
            <a:r>
              <a:rPr lang="ru-RU" sz="1430" b="1" dirty="0">
                <a:solidFill>
                  <a:srgbClr val="4F81BD">
                    <a:lumMod val="75000"/>
                  </a:srgbClr>
                </a:solidFill>
                <a:latin typeface="Arial" pitchFamily="34" charset="0"/>
                <a:cs typeface="Arial" pitchFamily="34" charset="0"/>
              </a:rPr>
              <a:t>на оплату ЖКУ</a:t>
            </a:r>
          </a:p>
          <a:p>
            <a:pPr algn="ctr"/>
            <a:endParaRPr lang="ru-RU" sz="1112" b="1" dirty="0">
              <a:solidFill>
                <a:srgbClr val="4F81BD">
                  <a:lumMod val="75000"/>
                </a:srgbClr>
              </a:solidFill>
              <a:latin typeface="Arial" pitchFamily="34" charset="0"/>
              <a:cs typeface="Arial" pitchFamily="34" charset="0"/>
            </a:endParaRPr>
          </a:p>
          <a:p>
            <a:pPr algn="ctr"/>
            <a:r>
              <a:rPr lang="ru-RU" sz="1112" dirty="0">
                <a:solidFill>
                  <a:prstClr val="black"/>
                </a:solidFill>
                <a:latin typeface="Arial" pitchFamily="34" charset="0"/>
                <a:cs typeface="Arial" pitchFamily="34" charset="0"/>
              </a:rPr>
              <a:t>проверка права и ожидаемый размер выплат</a:t>
            </a:r>
          </a:p>
          <a:p>
            <a:pPr algn="ctr">
              <a:spcBef>
                <a:spcPts val="953"/>
              </a:spcBef>
            </a:pPr>
            <a:endParaRPr lang="ru-RU" sz="1112" b="1" dirty="0">
              <a:solidFill>
                <a:srgbClr val="4F81BD">
                  <a:lumMod val="75000"/>
                </a:srgbClr>
              </a:solidFill>
              <a:latin typeface="Arial" pitchFamily="34" charset="0"/>
              <a:cs typeface="Arial" pitchFamily="34" charset="0"/>
            </a:endParaRPr>
          </a:p>
        </p:txBody>
      </p:sp>
      <p:sp>
        <p:nvSpPr>
          <p:cNvPr id="10" name="Прямоугольник 9"/>
          <p:cNvSpPr/>
          <p:nvPr/>
        </p:nvSpPr>
        <p:spPr>
          <a:xfrm>
            <a:off x="2000489" y="1410008"/>
            <a:ext cx="1476031"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spcBef>
                <a:spcPts val="953"/>
              </a:spcBef>
            </a:pPr>
            <a:r>
              <a:rPr lang="ru-RU" sz="1430" b="1" dirty="0">
                <a:solidFill>
                  <a:srgbClr val="4F81BD">
                    <a:lumMod val="75000"/>
                  </a:srgbClr>
                </a:solidFill>
                <a:latin typeface="Arial" pitchFamily="34" charset="0"/>
                <a:cs typeface="Arial" pitchFamily="34" charset="0"/>
              </a:rPr>
              <a:t>Калькулятор ЕДК</a:t>
            </a:r>
          </a:p>
          <a:p>
            <a:pPr algn="ctr"/>
            <a:endParaRPr lang="ru-RU" sz="1112" dirty="0">
              <a:solidFill>
                <a:prstClr val="black"/>
              </a:solidFill>
              <a:latin typeface="Arial" pitchFamily="34" charset="0"/>
              <a:cs typeface="Arial" pitchFamily="34" charset="0"/>
            </a:endParaRPr>
          </a:p>
          <a:p>
            <a:pPr algn="ctr">
              <a:spcBef>
                <a:spcPts val="238"/>
              </a:spcBef>
            </a:pPr>
            <a:r>
              <a:rPr lang="ru-RU" sz="1112" dirty="0">
                <a:solidFill>
                  <a:prstClr val="black"/>
                </a:solidFill>
                <a:latin typeface="Arial" pitchFamily="34" charset="0"/>
                <a:cs typeface="Arial" pitchFamily="34" charset="0"/>
              </a:rPr>
              <a:t>проверка права и ожидаемый размер выплат</a:t>
            </a:r>
          </a:p>
        </p:txBody>
      </p:sp>
      <p:sp>
        <p:nvSpPr>
          <p:cNvPr id="11" name="Прямоугольник 10"/>
          <p:cNvSpPr/>
          <p:nvPr/>
        </p:nvSpPr>
        <p:spPr>
          <a:xfrm>
            <a:off x="3656823" y="1410008"/>
            <a:ext cx="1613020"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spcBef>
                <a:spcPts val="477"/>
              </a:spcBef>
            </a:pPr>
            <a:r>
              <a:rPr lang="ru-RU" sz="1430" b="1" dirty="0">
                <a:solidFill>
                  <a:srgbClr val="4F81BD">
                    <a:lumMod val="75000"/>
                  </a:srgbClr>
                </a:solidFill>
                <a:latin typeface="Arial" panose="020B0604020202020204" pitchFamily="34" charset="0"/>
                <a:cs typeface="Arial" panose="020B0604020202020204" pitchFamily="34" charset="0"/>
              </a:rPr>
              <a:t>Интерактивный консультант</a:t>
            </a:r>
          </a:p>
          <a:p>
            <a:pPr algn="ctr"/>
            <a:endParaRPr lang="ru-RU" sz="1112" b="1" dirty="0">
              <a:solidFill>
                <a:srgbClr val="4F81BD">
                  <a:lumMod val="75000"/>
                </a:srgbClr>
              </a:solidFill>
              <a:latin typeface="Arial" panose="020B0604020202020204" pitchFamily="34" charset="0"/>
              <a:cs typeface="Arial" panose="020B0604020202020204" pitchFamily="34" charset="0"/>
            </a:endParaRPr>
          </a:p>
          <a:p>
            <a:pPr algn="ctr">
              <a:spcBef>
                <a:spcPts val="238"/>
              </a:spcBef>
            </a:pPr>
            <a:r>
              <a:rPr lang="ru-RU" sz="1112" dirty="0">
                <a:solidFill>
                  <a:prstClr val="black"/>
                </a:solidFill>
                <a:latin typeface="Arial" pitchFamily="34" charset="0"/>
                <a:cs typeface="Arial" pitchFamily="34" charset="0"/>
              </a:rPr>
              <a:t>определение права гражданина </a:t>
            </a:r>
          </a:p>
          <a:p>
            <a:pPr algn="ctr" defTabSz="726308">
              <a:defRPr/>
            </a:pPr>
            <a:r>
              <a:rPr lang="ru-RU" sz="1112" dirty="0">
                <a:solidFill>
                  <a:prstClr val="black"/>
                </a:solidFill>
                <a:latin typeface="Arial" pitchFamily="34" charset="0"/>
                <a:cs typeface="Arial" pitchFamily="34" charset="0"/>
              </a:rPr>
              <a:t>на меры социальной поддержки</a:t>
            </a:r>
          </a:p>
          <a:p>
            <a:pPr algn="ctr">
              <a:spcBef>
                <a:spcPts val="477"/>
              </a:spcBef>
            </a:pPr>
            <a:endParaRPr lang="ru-RU" sz="1430" b="1" dirty="0">
              <a:solidFill>
                <a:srgbClr val="4F81BD">
                  <a:lumMod val="75000"/>
                </a:srgb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5404884" y="1410008"/>
            <a:ext cx="1874819"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spcBef>
                <a:spcPts val="477"/>
              </a:spcBef>
            </a:pPr>
            <a:r>
              <a:rPr lang="ru-RU" sz="1430" b="1" dirty="0">
                <a:solidFill>
                  <a:srgbClr val="4F81BD">
                    <a:lumMod val="75000"/>
                  </a:srgbClr>
                </a:solidFill>
                <a:latin typeface="Arial" panose="020B0604020202020204" pitchFamily="34" charset="0"/>
                <a:cs typeface="Arial" panose="020B0604020202020204" pitchFamily="34" charset="0"/>
              </a:rPr>
              <a:t>Личный </a:t>
            </a:r>
          </a:p>
          <a:p>
            <a:pPr algn="ctr"/>
            <a:r>
              <a:rPr lang="ru-RU" sz="1430" b="1" dirty="0">
                <a:solidFill>
                  <a:srgbClr val="4F81BD">
                    <a:lumMod val="75000"/>
                  </a:srgbClr>
                </a:solidFill>
                <a:latin typeface="Arial" panose="020B0604020202020204" pitchFamily="34" charset="0"/>
                <a:cs typeface="Arial" panose="020B0604020202020204" pitchFamily="34" charset="0"/>
              </a:rPr>
              <a:t>кабинет</a:t>
            </a:r>
            <a:endParaRPr lang="ru-RU" sz="1112" dirty="0">
              <a:solidFill>
                <a:prstClr val="black"/>
              </a:solidFill>
              <a:latin typeface="Arial" pitchFamily="34" charset="0"/>
              <a:cs typeface="Arial" pitchFamily="34" charset="0"/>
            </a:endParaRPr>
          </a:p>
          <a:p>
            <a:pPr algn="ctr" defTabSz="726308">
              <a:spcBef>
                <a:spcPts val="477"/>
              </a:spcBef>
              <a:buFont typeface="Arial" panose="020B0604020202020204" pitchFamily="34" charset="0"/>
              <a:buChar char="•"/>
              <a:defRPr/>
            </a:pPr>
            <a:r>
              <a:rPr lang="ru-RU" sz="1112" dirty="0">
                <a:solidFill>
                  <a:prstClr val="black"/>
                </a:solidFill>
                <a:latin typeface="Arial" pitchFamily="34" charset="0"/>
                <a:cs typeface="Arial" pitchFamily="34" charset="0"/>
              </a:rPr>
              <a:t> сведения о назначениях   мер социальной поддержки</a:t>
            </a:r>
          </a:p>
          <a:p>
            <a:pPr algn="ctr" defTabSz="726308">
              <a:buFont typeface="Arial" panose="020B0604020202020204" pitchFamily="34" charset="0"/>
              <a:buChar char="•"/>
              <a:defRPr/>
            </a:pPr>
            <a:r>
              <a:rPr lang="ru-RU" sz="1112" dirty="0">
                <a:solidFill>
                  <a:prstClr val="black"/>
                </a:solidFill>
                <a:latin typeface="Arial" pitchFamily="34" charset="0"/>
                <a:cs typeface="Arial" pitchFamily="34" charset="0"/>
              </a:rPr>
              <a:t> контроль сроков</a:t>
            </a:r>
          </a:p>
          <a:p>
            <a:pPr algn="ctr" defTabSz="726308">
              <a:defRPr/>
            </a:pPr>
            <a:r>
              <a:rPr lang="ru-RU" sz="1112" dirty="0">
                <a:solidFill>
                  <a:prstClr val="black"/>
                </a:solidFill>
                <a:latin typeface="Arial" pitchFamily="34" charset="0"/>
                <a:cs typeface="Arial" pitchFamily="34" charset="0"/>
              </a:rPr>
              <a:t>  окончания выплат</a:t>
            </a:r>
          </a:p>
          <a:p>
            <a:pPr defTabSz="726308">
              <a:defRPr/>
            </a:pPr>
            <a:endParaRPr lang="ru-RU" sz="1112" dirty="0">
              <a:solidFill>
                <a:prstClr val="black"/>
              </a:solidFill>
              <a:latin typeface="Arial" pitchFamily="34" charset="0"/>
              <a:cs typeface="Arial" pitchFamily="34" charset="0"/>
            </a:endParaRPr>
          </a:p>
          <a:p>
            <a:pPr defTabSz="726308">
              <a:defRPr/>
            </a:pPr>
            <a:endParaRPr lang="ru-RU" sz="1112" dirty="0">
              <a:solidFill>
                <a:prstClr val="black"/>
              </a:solidFill>
              <a:latin typeface="Arial" pitchFamily="34" charset="0"/>
              <a:cs typeface="Arial" pitchFamily="34" charset="0"/>
            </a:endParaRPr>
          </a:p>
          <a:p>
            <a:pPr algn="ctr">
              <a:spcBef>
                <a:spcPts val="477"/>
              </a:spcBef>
            </a:pPr>
            <a:endParaRPr lang="ru-RU" sz="1430" b="1" dirty="0">
              <a:solidFill>
                <a:srgbClr val="4F81BD">
                  <a:lumMod val="75000"/>
                </a:srgbClr>
              </a:solidFill>
              <a:latin typeface="Arial" panose="020B0604020202020204" pitchFamily="34" charset="0"/>
              <a:cs typeface="Arial" panose="020B0604020202020204" pitchFamily="34" charset="0"/>
            </a:endParaRPr>
          </a:p>
        </p:txBody>
      </p:sp>
      <p:sp>
        <p:nvSpPr>
          <p:cNvPr id="13" name="Прямоугольник 12"/>
          <p:cNvSpPr/>
          <p:nvPr/>
        </p:nvSpPr>
        <p:spPr>
          <a:xfrm>
            <a:off x="7421937" y="1410008"/>
            <a:ext cx="1715694" cy="1598741"/>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ru-RU" sz="1430" b="1" dirty="0">
                <a:solidFill>
                  <a:srgbClr val="4F81BD">
                    <a:lumMod val="75000"/>
                  </a:srgbClr>
                </a:solidFill>
                <a:latin typeface="Arial" panose="020B0604020202020204" pitchFamily="34" charset="0"/>
                <a:cs typeface="Arial" panose="020B0604020202020204" pitchFamily="34" charset="0"/>
              </a:rPr>
              <a:t>Запись на прием </a:t>
            </a:r>
          </a:p>
          <a:p>
            <a:pPr algn="ctr"/>
            <a:r>
              <a:rPr lang="ru-RU" sz="1430" b="1" dirty="0">
                <a:solidFill>
                  <a:srgbClr val="4F81BD">
                    <a:lumMod val="75000"/>
                  </a:srgbClr>
                </a:solidFill>
                <a:latin typeface="Arial" panose="020B0604020202020204" pitchFamily="34" charset="0"/>
                <a:cs typeface="Arial" panose="020B0604020202020204" pitchFamily="34" charset="0"/>
              </a:rPr>
              <a:t>  Заказ справок</a:t>
            </a:r>
          </a:p>
          <a:p>
            <a:pPr algn="ctr"/>
            <a:endParaRPr lang="ru-RU" sz="1112" dirty="0">
              <a:solidFill>
                <a:prstClr val="black"/>
              </a:solidFill>
              <a:latin typeface="Arial" panose="020B0604020202020204" pitchFamily="34" charset="0"/>
              <a:cs typeface="Arial" panose="020B0604020202020204" pitchFamily="34" charset="0"/>
            </a:endParaRPr>
          </a:p>
          <a:p>
            <a:pPr algn="ctr">
              <a:spcBef>
                <a:spcPts val="238"/>
              </a:spcBef>
            </a:pPr>
            <a:r>
              <a:rPr lang="ru-RU" sz="1112" dirty="0">
                <a:solidFill>
                  <a:prstClr val="black"/>
                </a:solidFill>
                <a:latin typeface="Arial" panose="020B0604020202020204" pitchFamily="34" charset="0"/>
                <a:cs typeface="Arial" panose="020B0604020202020204" pitchFamily="34" charset="0"/>
              </a:rPr>
              <a:t>предварительная запись </a:t>
            </a:r>
          </a:p>
          <a:p>
            <a:pPr algn="ctr"/>
            <a:r>
              <a:rPr lang="ru-RU" sz="1112" dirty="0">
                <a:solidFill>
                  <a:prstClr val="black"/>
                </a:solidFill>
                <a:latin typeface="Arial" panose="020B0604020202020204" pitchFamily="34" charset="0"/>
                <a:cs typeface="Arial" panose="020B0604020202020204" pitchFamily="34" charset="0"/>
              </a:rPr>
              <a:t>на прием и заказ справок (документов)</a:t>
            </a:r>
          </a:p>
          <a:p>
            <a:pPr algn="ctr"/>
            <a:endParaRPr lang="ru-RU" sz="1112" b="1" dirty="0">
              <a:solidFill>
                <a:srgbClr val="4F81BD">
                  <a:lumMod val="75000"/>
                </a:srgbClr>
              </a:solidFill>
              <a:latin typeface="Arial" panose="020B0604020202020204" pitchFamily="34" charset="0"/>
              <a:cs typeface="Arial" panose="020B0604020202020204" pitchFamily="34" charset="0"/>
            </a:endParaRPr>
          </a:p>
        </p:txBody>
      </p:sp>
      <p:sp>
        <p:nvSpPr>
          <p:cNvPr id="14" name="Выноска со стрелкой вверх 13"/>
          <p:cNvSpPr/>
          <p:nvPr/>
        </p:nvSpPr>
        <p:spPr>
          <a:xfrm>
            <a:off x="433951" y="2988191"/>
            <a:ext cx="1167059" cy="974053"/>
          </a:xfrm>
          <a:prstGeom prst="upArrowCallout">
            <a:avLst>
              <a:gd name="adj1" fmla="val 15177"/>
              <a:gd name="adj2" fmla="val 17141"/>
              <a:gd name="adj3" fmla="val 21071"/>
              <a:gd name="adj4" fmla="val 658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15" name="Рисунок 14" descr="C:\Users\Zaharova\Desktop\qr-code.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673" y="3277072"/>
            <a:ext cx="1021615" cy="787527"/>
          </a:xfrm>
          <a:prstGeom prst="rect">
            <a:avLst/>
          </a:prstGeom>
          <a:noFill/>
          <a:ln>
            <a:noFill/>
          </a:ln>
        </p:spPr>
      </p:pic>
      <p:sp>
        <p:nvSpPr>
          <p:cNvPr id="16" name="Выноска со стрелкой вверх 15"/>
          <p:cNvSpPr/>
          <p:nvPr/>
        </p:nvSpPr>
        <p:spPr>
          <a:xfrm>
            <a:off x="2182010" y="2994081"/>
            <a:ext cx="1112989" cy="997818"/>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17" name="Рисунок 16" descr="C:\Users\Zaharova\Desktop\qr-code.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109" y="3270448"/>
            <a:ext cx="1022790" cy="787527"/>
          </a:xfrm>
          <a:prstGeom prst="rect">
            <a:avLst/>
          </a:prstGeom>
          <a:noFill/>
          <a:ln>
            <a:noFill/>
          </a:ln>
        </p:spPr>
      </p:pic>
      <p:sp>
        <p:nvSpPr>
          <p:cNvPr id="18" name="Выноска со стрелкой вверх 17"/>
          <p:cNvSpPr/>
          <p:nvPr/>
        </p:nvSpPr>
        <p:spPr>
          <a:xfrm>
            <a:off x="3863013" y="2994080"/>
            <a:ext cx="1136504" cy="1006899"/>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19" name="Рисунок 18" descr="C:\Users\Zaharova\Desktop\qr-code.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1732" y="3290791"/>
            <a:ext cx="984647" cy="771477"/>
          </a:xfrm>
          <a:prstGeom prst="rect">
            <a:avLst/>
          </a:prstGeom>
          <a:noFill/>
          <a:ln>
            <a:noFill/>
          </a:ln>
        </p:spPr>
      </p:pic>
      <p:sp>
        <p:nvSpPr>
          <p:cNvPr id="20" name="Выноска со стрелкой вверх 19"/>
          <p:cNvSpPr/>
          <p:nvPr/>
        </p:nvSpPr>
        <p:spPr>
          <a:xfrm>
            <a:off x="5801588" y="2994081"/>
            <a:ext cx="1081411" cy="1008801"/>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21" name="Рисунок 20"/>
          <p:cNvPicPr/>
          <p:nvPr/>
        </p:nvPicPr>
        <p:blipFill>
          <a:blip r:embed="rId6">
            <a:extLst>
              <a:ext uri="{28A0092B-C50C-407E-A947-70E740481C1C}">
                <a14:useLocalDpi xmlns:a14="http://schemas.microsoft.com/office/drawing/2010/main" val="0"/>
              </a:ext>
            </a:extLst>
          </a:blip>
          <a:stretch>
            <a:fillRect/>
          </a:stretch>
        </p:blipFill>
        <p:spPr>
          <a:xfrm>
            <a:off x="5861543" y="3290792"/>
            <a:ext cx="974427" cy="767183"/>
          </a:xfrm>
          <a:prstGeom prst="rect">
            <a:avLst/>
          </a:prstGeom>
        </p:spPr>
      </p:pic>
      <p:sp>
        <p:nvSpPr>
          <p:cNvPr id="22" name="Выноска со стрелкой вверх 21"/>
          <p:cNvSpPr/>
          <p:nvPr/>
        </p:nvSpPr>
        <p:spPr>
          <a:xfrm>
            <a:off x="7776413" y="2949317"/>
            <a:ext cx="1081411" cy="1087344"/>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23" name="Рисунок 22" descr="C:\Users\Zaharova\Desktop\qr-code.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0975" y="3283696"/>
            <a:ext cx="992288" cy="807730"/>
          </a:xfrm>
          <a:prstGeom prst="rect">
            <a:avLst/>
          </a:prstGeom>
          <a:noFill/>
          <a:ln>
            <a:noFill/>
          </a:ln>
        </p:spPr>
      </p:pic>
      <p:sp>
        <p:nvSpPr>
          <p:cNvPr id="24" name="Прямоугольник 23"/>
          <p:cNvSpPr/>
          <p:nvPr/>
        </p:nvSpPr>
        <p:spPr>
          <a:xfrm>
            <a:off x="2686489" y="4202693"/>
            <a:ext cx="5717176" cy="26347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112" b="1" dirty="0">
                <a:solidFill>
                  <a:srgbClr val="4F81BD">
                    <a:lumMod val="75000"/>
                  </a:srgbClr>
                </a:solidFill>
              </a:rPr>
              <a:t>НАДЕЖНЫЙ и ПРОСТОЙ СПОСОБ ПОДАЧИ ЗАЯВЛЕНИЯ</a:t>
            </a:r>
          </a:p>
        </p:txBody>
      </p:sp>
      <p:pic>
        <p:nvPicPr>
          <p:cNvPr id="25" name="Рисунок 4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127" y="4261253"/>
            <a:ext cx="995959" cy="80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Стрелка вниз 25"/>
          <p:cNvSpPr/>
          <p:nvPr/>
        </p:nvSpPr>
        <p:spPr>
          <a:xfrm rot="16200000">
            <a:off x="2281644" y="4552566"/>
            <a:ext cx="211013" cy="473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0">
              <a:solidFill>
                <a:prstClr val="white"/>
              </a:solidFill>
            </a:endParaRPr>
          </a:p>
        </p:txBody>
      </p:sp>
      <p:pic>
        <p:nvPicPr>
          <p:cNvPr id="27" name="Рисунок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6490" y="4572423"/>
            <a:ext cx="4836020" cy="521286"/>
          </a:xfrm>
          <a:prstGeom prst="rect">
            <a:avLst/>
          </a:prstGeom>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3643" y="4485186"/>
            <a:ext cx="770023" cy="60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05048" y="5093709"/>
            <a:ext cx="501268" cy="51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Прямоугольник 29"/>
          <p:cNvSpPr/>
          <p:nvPr/>
        </p:nvSpPr>
        <p:spPr>
          <a:xfrm>
            <a:off x="1074125" y="5240626"/>
            <a:ext cx="6719862" cy="2634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238"/>
              </a:spcBef>
              <a:spcAft>
                <a:spcPts val="238"/>
              </a:spcAft>
            </a:pPr>
            <a:r>
              <a:rPr lang="ru-RU" sz="1112" b="1" dirty="0">
                <a:solidFill>
                  <a:prstClr val="black"/>
                </a:solidFill>
                <a:latin typeface="Arial" panose="020B0604020202020204" pitchFamily="34" charset="0"/>
                <a:cs typeface="Arial" panose="020B0604020202020204" pitchFamily="34" charset="0"/>
              </a:rPr>
              <a:t>Горячая линия (ЕКЦ) 8 800-100-00-01 </a:t>
            </a:r>
            <a:r>
              <a:rPr lang="ru-RU" sz="1112" dirty="0">
                <a:solidFill>
                  <a:prstClr val="black"/>
                </a:solidFill>
                <a:latin typeface="Arial" panose="020B0604020202020204" pitchFamily="34" charset="0"/>
                <a:cs typeface="Arial" panose="020B0604020202020204" pitchFamily="34" charset="0"/>
              </a:rPr>
              <a:t>(с 8.30 до 17.30  в рабочие дни)</a:t>
            </a:r>
          </a:p>
        </p:txBody>
      </p:sp>
      <p:sp>
        <p:nvSpPr>
          <p:cNvPr id="31" name="Прямоугольник 30"/>
          <p:cNvSpPr/>
          <p:nvPr/>
        </p:nvSpPr>
        <p:spPr>
          <a:xfrm>
            <a:off x="346884" y="5649065"/>
            <a:ext cx="7447105" cy="26347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112" dirty="0">
                <a:solidFill>
                  <a:prstClr val="black"/>
                </a:solidFill>
                <a:latin typeface="Arial" panose="020B0604020202020204" pitchFamily="34" charset="0"/>
                <a:cs typeface="Arial" panose="020B0604020202020204" pitchFamily="34" charset="0"/>
              </a:rPr>
              <a:t>Все о выплатах и льготах на сайте ГКУ РЦСПН в разделе «Выплаты и пособия» </a:t>
            </a:r>
          </a:p>
        </p:txBody>
      </p:sp>
      <p:sp>
        <p:nvSpPr>
          <p:cNvPr id="32" name="Стрелка вниз 31"/>
          <p:cNvSpPr/>
          <p:nvPr/>
        </p:nvSpPr>
        <p:spPr>
          <a:xfrm rot="16200000">
            <a:off x="8022542" y="5500398"/>
            <a:ext cx="212008" cy="50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0">
              <a:solidFill>
                <a:prstClr val="white"/>
              </a:solidFill>
            </a:endParaRPr>
          </a:p>
        </p:txBody>
      </p:sp>
      <p:pic>
        <p:nvPicPr>
          <p:cNvPr id="33" name="Рисунок 32" descr="http://qrcoder.ru/code/?http%3A%2F%2Frcspn.mintrudrb.ru%2Fmenu_items%2F1380&amp;4&amp;0"/>
          <p:cNvPicPr/>
          <p:nvPr/>
        </p:nvPicPr>
        <p:blipFill>
          <a:blip r:embed="rId12">
            <a:extLst>
              <a:ext uri="{28A0092B-C50C-407E-A947-70E740481C1C}">
                <a14:useLocalDpi xmlns:a14="http://schemas.microsoft.com/office/drawing/2010/main" val="0"/>
              </a:ext>
            </a:extLst>
          </a:blip>
          <a:srcRect/>
          <a:stretch>
            <a:fillRect/>
          </a:stretch>
        </p:blipFill>
        <p:spPr bwMode="auto">
          <a:xfrm>
            <a:off x="8468296" y="5214458"/>
            <a:ext cx="1066257" cy="836764"/>
          </a:xfrm>
          <a:prstGeom prst="rect">
            <a:avLst/>
          </a:prstGeom>
          <a:noFill/>
          <a:ln>
            <a:noFill/>
          </a:ln>
        </p:spPr>
      </p:pic>
    </p:spTree>
    <p:extLst>
      <p:ext uri="{BB962C8B-B14F-4D97-AF65-F5344CB8AC3E}">
        <p14:creationId xmlns:p14="http://schemas.microsoft.com/office/powerpoint/2010/main" val="2304289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Прямоугольник 26"/>
          <p:cNvSpPr/>
          <p:nvPr/>
        </p:nvSpPr>
        <p:spPr>
          <a:xfrm>
            <a:off x="236734" y="1053690"/>
            <a:ext cx="9148126" cy="4805205"/>
          </a:xfrm>
          <a:prstGeom prst="rect">
            <a:avLst/>
          </a:prstGeom>
          <a:solidFill>
            <a:srgbClr val="5B9BD5">
              <a:lumMod val="40000"/>
              <a:lumOff val="60000"/>
              <a:alpha val="50000"/>
            </a:srgbClr>
          </a:solidFill>
          <a:ln>
            <a:noFill/>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 name="Прямоугольник 10"/>
          <p:cNvSpPr/>
          <p:nvPr/>
        </p:nvSpPr>
        <p:spPr>
          <a:xfrm>
            <a:off x="394959" y="1123719"/>
            <a:ext cx="2188232" cy="17856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Социальное пособие малоимущим семьям и одиноко проживающим гражданам РБ</a:t>
            </a:r>
          </a:p>
        </p:txBody>
      </p:sp>
      <p:sp>
        <p:nvSpPr>
          <p:cNvPr id="13" name="Прямоугольник 12"/>
          <p:cNvSpPr/>
          <p:nvPr/>
        </p:nvSpPr>
        <p:spPr>
          <a:xfrm>
            <a:off x="3743338" y="1123830"/>
            <a:ext cx="2293143" cy="17563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Адресная социальная помощь на основании социального контракта</a:t>
            </a:r>
          </a:p>
        </p:txBody>
      </p:sp>
      <p:sp>
        <p:nvSpPr>
          <p:cNvPr id="15" name="Прямоугольник 14"/>
          <p:cNvSpPr/>
          <p:nvPr/>
        </p:nvSpPr>
        <p:spPr>
          <a:xfrm>
            <a:off x="3385262" y="4083809"/>
            <a:ext cx="251933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t>СПОСОБЫ ОБРАЩЕНИЯ</a:t>
            </a:r>
          </a:p>
        </p:txBody>
      </p:sp>
      <p:sp>
        <p:nvSpPr>
          <p:cNvPr id="18" name="Прямоугольник 17"/>
          <p:cNvSpPr/>
          <p:nvPr/>
        </p:nvSpPr>
        <p:spPr>
          <a:xfrm>
            <a:off x="315847" y="0"/>
            <a:ext cx="9148126"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chemeClr val="tx1"/>
                </a:solidFill>
              </a:rPr>
              <a:t>МЕРЫ СОЦИАЛЬНОЙ ПОДДЕРЖКИ, </a:t>
            </a:r>
          </a:p>
          <a:p>
            <a:pPr algn="ctr"/>
            <a:r>
              <a:rPr lang="ru-RU" b="1" dirty="0" smtClean="0">
                <a:solidFill>
                  <a:schemeClr val="tx1"/>
                </a:solidFill>
              </a:rPr>
              <a:t>ПРЕДОСТАВЛЯЕМЫЕ МАЛОИМУЩИМ </a:t>
            </a:r>
            <a:r>
              <a:rPr lang="ru-RU" b="1" dirty="0">
                <a:solidFill>
                  <a:schemeClr val="tx1"/>
                </a:solidFill>
              </a:rPr>
              <a:t>СЕМЬЯМ </a:t>
            </a:r>
            <a:r>
              <a:rPr lang="ru-RU" b="1" dirty="0" smtClean="0">
                <a:solidFill>
                  <a:schemeClr val="tx1"/>
                </a:solidFill>
              </a:rPr>
              <a:t>ГРАЖДАН, ПРИЗВАННЫХ НА ВОЕННУЮ СЛУЖБУ </a:t>
            </a:r>
            <a:r>
              <a:rPr lang="ru-RU" b="1" u="sng" dirty="0" smtClean="0">
                <a:solidFill>
                  <a:schemeClr val="tx1"/>
                </a:solidFill>
              </a:rPr>
              <a:t>ПО МОБИЛИЗАЦИИ</a:t>
            </a:r>
            <a:r>
              <a:rPr lang="ru-RU" b="1" dirty="0" smtClean="0">
                <a:solidFill>
                  <a:schemeClr val="tx1"/>
                </a:solidFill>
              </a:rPr>
              <a:t>, БЕЗ УЧЕТ ДОХОДОВ МОБИЛИЗОВАННЫХ</a:t>
            </a:r>
            <a:endParaRPr lang="ru-RU" b="1" dirty="0">
              <a:solidFill>
                <a:schemeClr val="tx1"/>
              </a:solidFill>
            </a:endParaRPr>
          </a:p>
        </p:txBody>
      </p:sp>
      <p:sp>
        <p:nvSpPr>
          <p:cNvPr id="19" name="Прямоугольник 18"/>
          <p:cNvSpPr/>
          <p:nvPr/>
        </p:nvSpPr>
        <p:spPr>
          <a:xfrm>
            <a:off x="1282214" y="5761072"/>
            <a:ext cx="6719862"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b="1" dirty="0" smtClean="0">
                <a:latin typeface="Arial" panose="020B0604020202020204" pitchFamily="34" charset="0"/>
                <a:cs typeface="Arial" panose="020B0604020202020204" pitchFamily="34" charset="0"/>
              </a:rPr>
              <a:t>Горячая линия ГКУ РЦСПН 8 800-100-00-01 </a:t>
            </a:r>
            <a:r>
              <a:rPr lang="ru-RU" sz="1400" dirty="0" smtClean="0">
                <a:latin typeface="Arial" panose="020B0604020202020204" pitchFamily="34" charset="0"/>
                <a:cs typeface="Arial" panose="020B0604020202020204" pitchFamily="34" charset="0"/>
              </a:rPr>
              <a:t>(с </a:t>
            </a:r>
            <a:r>
              <a:rPr lang="ru-RU" sz="1400" dirty="0">
                <a:latin typeface="Arial" panose="020B0604020202020204" pitchFamily="34" charset="0"/>
                <a:cs typeface="Arial" panose="020B0604020202020204" pitchFamily="34" charset="0"/>
              </a:rPr>
              <a:t>8.30 до 17.30 </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в рабочие </a:t>
            </a:r>
            <a:r>
              <a:rPr lang="ru-RU" sz="1400" dirty="0" smtClean="0">
                <a:latin typeface="Arial" panose="020B0604020202020204" pitchFamily="34" charset="0"/>
                <a:cs typeface="Arial" panose="020B0604020202020204" pitchFamily="34" charset="0"/>
              </a:rPr>
              <a:t>дни)</a:t>
            </a:r>
            <a:endParaRPr lang="ru-RU" sz="1400" dirty="0">
              <a:latin typeface="Arial" panose="020B0604020202020204" pitchFamily="34" charset="0"/>
              <a:cs typeface="Arial" panose="020B0604020202020204" pitchFamily="34" charset="0"/>
            </a:endParaRPr>
          </a:p>
        </p:txBody>
      </p:sp>
      <p:sp>
        <p:nvSpPr>
          <p:cNvPr id="20" name="Прямоугольник 19"/>
          <p:cNvSpPr/>
          <p:nvPr/>
        </p:nvSpPr>
        <p:spPr>
          <a:xfrm>
            <a:off x="205740" y="6322417"/>
            <a:ext cx="605925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smtClean="0">
                <a:latin typeface="Arial" panose="020B0604020202020204" pitchFamily="34" charset="0"/>
                <a:cs typeface="Arial" panose="020B0604020202020204" pitchFamily="34" charset="0"/>
              </a:rPr>
              <a:t>С выплатами и пособиями можно ознакомиться на сайте ГКУ РЦСПН: </a:t>
            </a:r>
            <a:endParaRPr lang="ru-RU" sz="1400" dirty="0">
              <a:latin typeface="Arial" panose="020B0604020202020204" pitchFamily="34" charset="0"/>
              <a:cs typeface="Arial" panose="020B0604020202020204" pitchFamily="34" charset="0"/>
            </a:endParaRPr>
          </a:p>
        </p:txBody>
      </p:sp>
      <p:pic>
        <p:nvPicPr>
          <p:cNvPr id="10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592" y="4531577"/>
            <a:ext cx="1545128" cy="119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47" y="4376250"/>
            <a:ext cx="19748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566" y="4591758"/>
            <a:ext cx="1274674" cy="120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3" name="Прямоугольник 1042"/>
          <p:cNvSpPr/>
          <p:nvPr/>
        </p:nvSpPr>
        <p:spPr>
          <a:xfrm>
            <a:off x="3370641" y="5013620"/>
            <a:ext cx="1341450" cy="369332"/>
          </a:xfrm>
          <a:prstGeom prst="rect">
            <a:avLst/>
          </a:prstGeom>
        </p:spPr>
        <p:txBody>
          <a:bodyPr wrap="square">
            <a:spAutoFit/>
          </a:bodyPr>
          <a:lstStyle/>
          <a:p>
            <a:r>
              <a:rPr lang="ru-RU" b="1" dirty="0"/>
              <a:t>ГКУ РЦСПН</a:t>
            </a:r>
          </a:p>
        </p:txBody>
      </p:sp>
      <p:pic>
        <p:nvPicPr>
          <p:cNvPr id="104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5892" y="5536950"/>
            <a:ext cx="643890" cy="64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9" name="Стрелка углом вверх 1048"/>
          <p:cNvSpPr/>
          <p:nvPr/>
        </p:nvSpPr>
        <p:spPr>
          <a:xfrm rot="10800000">
            <a:off x="1660610" y="4202442"/>
            <a:ext cx="1724652"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0" name="Стрелка углом вверх 1049"/>
          <p:cNvSpPr/>
          <p:nvPr/>
        </p:nvSpPr>
        <p:spPr>
          <a:xfrm flipV="1">
            <a:off x="5904592" y="4188601"/>
            <a:ext cx="1865477"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1" name="Стрелка вниз 1050"/>
          <p:cNvSpPr/>
          <p:nvPr/>
        </p:nvSpPr>
        <p:spPr>
          <a:xfrm>
            <a:off x="4572198" y="4486544"/>
            <a:ext cx="139893" cy="396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Выноска со стрелкой вверх 27"/>
          <p:cNvSpPr/>
          <p:nvPr/>
        </p:nvSpPr>
        <p:spPr>
          <a:xfrm>
            <a:off x="997837" y="2938375"/>
            <a:ext cx="929410" cy="1149756"/>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endParaRPr lang="ru-RU" sz="1500" dirty="0">
              <a:solidFill>
                <a:prstClr val="black"/>
              </a:solidFill>
            </a:endParaRPr>
          </a:p>
          <a:p>
            <a:pPr lvl="0" algn="ctr"/>
            <a:endParaRPr lang="ru-RU" sz="1500" dirty="0">
              <a:solidFill>
                <a:prstClr val="black"/>
              </a:solidFill>
            </a:endParaRPr>
          </a:p>
        </p:txBody>
      </p:sp>
      <p:sp>
        <p:nvSpPr>
          <p:cNvPr id="29" name="Выноска со стрелкой вверх 28"/>
          <p:cNvSpPr/>
          <p:nvPr/>
        </p:nvSpPr>
        <p:spPr>
          <a:xfrm>
            <a:off x="4330440" y="2898622"/>
            <a:ext cx="902463" cy="1102930"/>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endParaRPr lang="ru-RU" sz="1500" dirty="0">
              <a:solidFill>
                <a:prstClr val="black"/>
              </a:solidFill>
            </a:endParaRPr>
          </a:p>
          <a:p>
            <a:pPr lvl="0" algn="ctr"/>
            <a:endParaRPr lang="ru-RU" sz="1500" dirty="0">
              <a:solidFill>
                <a:prstClr val="black"/>
              </a:solidFill>
            </a:endParaRPr>
          </a:p>
        </p:txBody>
      </p:sp>
      <p:sp>
        <p:nvSpPr>
          <p:cNvPr id="2" name="Прямоугольник 1"/>
          <p:cNvSpPr/>
          <p:nvPr/>
        </p:nvSpPr>
        <p:spPr>
          <a:xfrm>
            <a:off x="7196628" y="1120801"/>
            <a:ext cx="2114927" cy="17563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Материальная помощь </a:t>
            </a:r>
            <a:r>
              <a:rPr lang="ru-RU" dirty="0" smtClean="0">
                <a:latin typeface="Times New Roman" panose="02020603050405020304" pitchFamily="18" charset="0"/>
                <a:cs typeface="Times New Roman" panose="02020603050405020304" pitchFamily="18" charset="0"/>
              </a:rPr>
              <a:t>попавшим в трудную жизненную ситуацию</a:t>
            </a:r>
            <a:endParaRPr lang="ru-RU" dirty="0">
              <a:latin typeface="Times New Roman" panose="02020603050405020304" pitchFamily="18" charset="0"/>
              <a:cs typeface="Times New Roman" panose="02020603050405020304" pitchFamily="18" charset="0"/>
            </a:endParaRPr>
          </a:p>
        </p:txBody>
      </p:sp>
      <p:sp>
        <p:nvSpPr>
          <p:cNvPr id="21" name="Выноска со стрелкой вверх 20"/>
          <p:cNvSpPr/>
          <p:nvPr/>
        </p:nvSpPr>
        <p:spPr>
          <a:xfrm>
            <a:off x="7840301" y="2919467"/>
            <a:ext cx="902870" cy="1128185"/>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endParaRPr lang="ru-RU" sz="1500" dirty="0">
              <a:solidFill>
                <a:prstClr val="black"/>
              </a:solidFill>
            </a:endParaRPr>
          </a:p>
          <a:p>
            <a:pPr lvl="0" algn="ctr"/>
            <a:endParaRPr lang="ru-RU" sz="1500" dirty="0">
              <a:solidFill>
                <a:prstClr val="black"/>
              </a:solidFill>
            </a:endParaRPr>
          </a:p>
        </p:txBody>
      </p:sp>
      <p:pic>
        <p:nvPicPr>
          <p:cNvPr id="4" name="Рисунок 3"/>
          <p:cNvPicPr>
            <a:picLocks noChangeAspect="1"/>
          </p:cNvPicPr>
          <p:nvPr/>
        </p:nvPicPr>
        <p:blipFill rotWithShape="1">
          <a:blip r:embed="rId6"/>
          <a:srcRect l="62452" t="40734" r="31378" b="48130"/>
          <a:stretch/>
        </p:blipFill>
        <p:spPr>
          <a:xfrm>
            <a:off x="4334759" y="3311869"/>
            <a:ext cx="898144" cy="671256"/>
          </a:xfrm>
          <a:prstGeom prst="rect">
            <a:avLst/>
          </a:prstGeom>
        </p:spPr>
      </p:pic>
      <p:pic>
        <p:nvPicPr>
          <p:cNvPr id="7" name="Рисунок 6"/>
          <p:cNvPicPr>
            <a:picLocks noChangeAspect="1"/>
          </p:cNvPicPr>
          <p:nvPr/>
        </p:nvPicPr>
        <p:blipFill rotWithShape="1">
          <a:blip r:embed="rId7"/>
          <a:srcRect l="62359" t="40568" r="31284" b="47964"/>
          <a:stretch/>
        </p:blipFill>
        <p:spPr>
          <a:xfrm>
            <a:off x="997837" y="3357946"/>
            <a:ext cx="929410" cy="730185"/>
          </a:xfrm>
          <a:prstGeom prst="rect">
            <a:avLst/>
          </a:prstGeom>
        </p:spPr>
      </p:pic>
      <p:pic>
        <p:nvPicPr>
          <p:cNvPr id="8" name="Рисунок 7"/>
          <p:cNvPicPr>
            <a:picLocks noChangeAspect="1"/>
          </p:cNvPicPr>
          <p:nvPr/>
        </p:nvPicPr>
        <p:blipFill rotWithShape="1">
          <a:blip r:embed="rId8"/>
          <a:srcRect l="62359" t="40734" r="31377" b="48130"/>
          <a:stretch/>
        </p:blipFill>
        <p:spPr>
          <a:xfrm>
            <a:off x="7840301" y="3321372"/>
            <a:ext cx="902870" cy="704880"/>
          </a:xfrm>
          <a:prstGeom prst="rect">
            <a:avLst/>
          </a:prstGeom>
        </p:spPr>
      </p:pic>
      <p:sp>
        <p:nvSpPr>
          <p:cNvPr id="9" name="Прямоугольник 8"/>
          <p:cNvSpPr/>
          <p:nvPr/>
        </p:nvSpPr>
        <p:spPr>
          <a:xfrm>
            <a:off x="6329045" y="6127944"/>
            <a:ext cx="968048" cy="677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30" name="Рисунок 29"/>
          <p:cNvPicPr>
            <a:picLocks noChangeAspect="1"/>
          </p:cNvPicPr>
          <p:nvPr/>
        </p:nvPicPr>
        <p:blipFill rotWithShape="1">
          <a:blip r:embed="rId9"/>
          <a:srcRect l="62452" t="40734" r="31658" b="48130"/>
          <a:stretch/>
        </p:blipFill>
        <p:spPr>
          <a:xfrm>
            <a:off x="6353587" y="6111150"/>
            <a:ext cx="918964" cy="710747"/>
          </a:xfrm>
          <a:prstGeom prst="rect">
            <a:avLst/>
          </a:prstGeom>
        </p:spPr>
      </p:pic>
    </p:spTree>
    <p:extLst>
      <p:ext uri="{BB962C8B-B14F-4D97-AF65-F5344CB8AC3E}">
        <p14:creationId xmlns:p14="http://schemas.microsoft.com/office/powerpoint/2010/main" val="303063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33971" y="263863"/>
            <a:ext cx="9150889" cy="6240138"/>
          </a:xfrm>
          <a:prstGeom prst="rect">
            <a:avLst/>
          </a:prstGeom>
        </p:spPr>
      </p:pic>
      <p:sp>
        <p:nvSpPr>
          <p:cNvPr id="18" name="Прямоугольник 17"/>
          <p:cNvSpPr/>
          <p:nvPr/>
        </p:nvSpPr>
        <p:spPr>
          <a:xfrm>
            <a:off x="236734" y="79197"/>
            <a:ext cx="914812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Получение справок без участия заявителя</a:t>
            </a:r>
          </a:p>
        </p:txBody>
      </p:sp>
      <p:sp>
        <p:nvSpPr>
          <p:cNvPr id="14" name="Скругленный прямоугольник 13"/>
          <p:cNvSpPr/>
          <p:nvPr/>
        </p:nvSpPr>
        <p:spPr>
          <a:xfrm>
            <a:off x="2671233" y="791394"/>
            <a:ext cx="4566249" cy="362693"/>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r>
              <a:rPr lang="ru-RU" sz="2542" b="1" kern="0" dirty="0" smtClean="0">
                <a:solidFill>
                  <a:prstClr val="black"/>
                </a:solidFill>
                <a:latin typeface="Garamond" panose="02020404030301010803"/>
              </a:rPr>
              <a:t>ГКУ РЦСПН</a:t>
            </a:r>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233" y="1170711"/>
            <a:ext cx="4566249" cy="1298052"/>
          </a:xfrm>
          <a:prstGeom prst="rect">
            <a:avLst/>
          </a:prstGeom>
        </p:spPr>
      </p:pic>
      <p:pic>
        <p:nvPicPr>
          <p:cNvPr id="16" name="Рисунок 15"/>
          <p:cNvPicPr>
            <a:picLocks noChangeAspect="1"/>
          </p:cNvPicPr>
          <p:nvPr/>
        </p:nvPicPr>
        <p:blipFill>
          <a:blip r:embed="rId4"/>
          <a:stretch>
            <a:fillRect/>
          </a:stretch>
        </p:blipFill>
        <p:spPr>
          <a:xfrm>
            <a:off x="7267887" y="753104"/>
            <a:ext cx="2086567" cy="1992366"/>
          </a:xfrm>
          <a:prstGeom prst="rect">
            <a:avLst/>
          </a:prstGeom>
        </p:spPr>
      </p:pic>
      <p:sp>
        <p:nvSpPr>
          <p:cNvPr id="17" name="Скругленный прямоугольник 16"/>
          <p:cNvSpPr/>
          <p:nvPr/>
        </p:nvSpPr>
        <p:spPr>
          <a:xfrm>
            <a:off x="2671233" y="2489348"/>
            <a:ext cx="4566249" cy="32816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r>
              <a:rPr lang="en-US" sz="1589" b="1" kern="0" dirty="0" smtClean="0">
                <a:solidFill>
                  <a:prstClr val="black"/>
                </a:solidFill>
                <a:latin typeface="Times New Roman" panose="02020603050405020304" pitchFamily="18" charset="0"/>
                <a:ea typeface="Calibri" panose="020F0502020204030204" pitchFamily="34" charset="0"/>
              </a:rPr>
              <a:t>Web</a:t>
            </a:r>
            <a:r>
              <a:rPr lang="ru-RU" sz="1589" b="1" kern="0" dirty="0" smtClean="0">
                <a:solidFill>
                  <a:prstClr val="black"/>
                </a:solidFill>
                <a:latin typeface="Times New Roman" panose="02020603050405020304" pitchFamily="18" charset="0"/>
                <a:ea typeface="Calibri" panose="020F0502020204030204" pitchFamily="34" charset="0"/>
              </a:rPr>
              <a:t>-сервис </a:t>
            </a:r>
            <a:endParaRPr lang="ru-RU" sz="1589" b="1" kern="0" dirty="0" smtClean="0">
              <a:solidFill>
                <a:prstClr val="black"/>
              </a:solidFill>
              <a:latin typeface="Garamond" panose="02020404030301010803"/>
            </a:endParaRPr>
          </a:p>
        </p:txBody>
      </p:sp>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936" y="854171"/>
            <a:ext cx="1835333" cy="1835333"/>
          </a:xfrm>
          <a:prstGeom prst="rect">
            <a:avLst/>
          </a:prstGeom>
        </p:spPr>
      </p:pic>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97" y="3689691"/>
            <a:ext cx="2905125" cy="1432933"/>
          </a:xfrm>
          <a:prstGeom prst="rect">
            <a:avLst/>
          </a:prstGeom>
        </p:spPr>
      </p:pic>
      <p:pic>
        <p:nvPicPr>
          <p:cNvPr id="21" name="Рисунок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4557" y="3689692"/>
            <a:ext cx="2797165" cy="1432932"/>
          </a:xfrm>
          <a:prstGeom prst="rect">
            <a:avLst/>
          </a:prstGeom>
        </p:spPr>
      </p:pic>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6300" y="3693559"/>
            <a:ext cx="2934568" cy="1432932"/>
          </a:xfrm>
          <a:prstGeom prst="rect">
            <a:avLst/>
          </a:prstGeom>
        </p:spPr>
      </p:pic>
      <p:sp>
        <p:nvSpPr>
          <p:cNvPr id="24" name="Скругленный прямоугольник 23"/>
          <p:cNvSpPr/>
          <p:nvPr/>
        </p:nvSpPr>
        <p:spPr>
          <a:xfrm>
            <a:off x="233971" y="5302783"/>
            <a:ext cx="2905125" cy="38277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726308">
              <a:defRPr/>
            </a:pPr>
            <a:r>
              <a:rPr lang="ru-RU" sz="1271" b="1" i="1" u="sng" kern="0" dirty="0" smtClean="0">
                <a:solidFill>
                  <a:prstClr val="black"/>
                </a:solidFill>
                <a:latin typeface="Garamond" panose="02020404030301010803"/>
              </a:rPr>
              <a:t>Администрации районов и городов</a:t>
            </a:r>
          </a:p>
        </p:txBody>
      </p:sp>
      <p:sp>
        <p:nvSpPr>
          <p:cNvPr id="25" name="Скругленный прямоугольник 24"/>
          <p:cNvSpPr/>
          <p:nvPr/>
        </p:nvSpPr>
        <p:spPr>
          <a:xfrm>
            <a:off x="3464556" y="5328280"/>
            <a:ext cx="2797165" cy="36972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726308">
              <a:defRPr/>
            </a:pPr>
            <a:r>
              <a:rPr lang="ru-RU" sz="1271" b="1" i="1" u="sng" kern="0" dirty="0" smtClean="0">
                <a:solidFill>
                  <a:prstClr val="black"/>
                </a:solidFill>
                <a:latin typeface="Garamond" panose="02020404030301010803"/>
              </a:rPr>
              <a:t>Детские дошкольные учреждения</a:t>
            </a:r>
          </a:p>
        </p:txBody>
      </p:sp>
      <p:sp>
        <p:nvSpPr>
          <p:cNvPr id="26" name="Скругленный прямоугольник 25"/>
          <p:cNvSpPr/>
          <p:nvPr/>
        </p:nvSpPr>
        <p:spPr>
          <a:xfrm>
            <a:off x="6450292" y="5372975"/>
            <a:ext cx="2934568" cy="36972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726308">
              <a:defRPr/>
            </a:pPr>
            <a:r>
              <a:rPr lang="ru-RU" sz="1271" b="1" i="1" u="sng" kern="0" dirty="0" smtClean="0">
                <a:solidFill>
                  <a:prstClr val="black"/>
                </a:solidFill>
                <a:latin typeface="Garamond" panose="02020404030301010803"/>
              </a:rPr>
              <a:t>Общеобразовательные учреждения</a:t>
            </a:r>
          </a:p>
        </p:txBody>
      </p:sp>
      <p:sp>
        <p:nvSpPr>
          <p:cNvPr id="27" name="Стрелка вниз 26"/>
          <p:cNvSpPr/>
          <p:nvPr/>
        </p:nvSpPr>
        <p:spPr>
          <a:xfrm rot="2612347">
            <a:off x="2397862" y="3032367"/>
            <a:ext cx="587379" cy="582972"/>
          </a:xfrm>
          <a:prstGeom prst="down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endParaRPr lang="ru-RU" sz="1430" kern="0" smtClean="0">
              <a:solidFill>
                <a:prstClr val="white"/>
              </a:solidFill>
              <a:latin typeface="Garamond" panose="02020404030301010803"/>
            </a:endParaRPr>
          </a:p>
        </p:txBody>
      </p:sp>
      <p:sp>
        <p:nvSpPr>
          <p:cNvPr id="28" name="Стрелка вниз 27"/>
          <p:cNvSpPr/>
          <p:nvPr/>
        </p:nvSpPr>
        <p:spPr>
          <a:xfrm>
            <a:off x="4636544" y="3078173"/>
            <a:ext cx="613833" cy="611518"/>
          </a:xfrm>
          <a:prstGeom prst="down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endParaRPr lang="ru-RU" sz="1430" kern="0" smtClean="0">
              <a:solidFill>
                <a:prstClr val="white"/>
              </a:solidFill>
              <a:latin typeface="Garamond" panose="02020404030301010803"/>
            </a:endParaRPr>
          </a:p>
        </p:txBody>
      </p:sp>
      <p:sp>
        <p:nvSpPr>
          <p:cNvPr id="29" name="Стрелка вниз 28"/>
          <p:cNvSpPr/>
          <p:nvPr/>
        </p:nvSpPr>
        <p:spPr>
          <a:xfrm rot="18503376">
            <a:off x="6843935" y="2977399"/>
            <a:ext cx="558529" cy="608761"/>
          </a:xfrm>
          <a:prstGeom prst="down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endParaRPr lang="ru-RU" sz="1430" kern="0" smtClean="0">
              <a:solidFill>
                <a:prstClr val="white"/>
              </a:solidFill>
              <a:latin typeface="Garamond" panose="02020404030301010803"/>
            </a:endParaRPr>
          </a:p>
        </p:txBody>
      </p:sp>
    </p:spTree>
    <p:extLst>
      <p:ext uri="{BB962C8B-B14F-4D97-AF65-F5344CB8AC3E}">
        <p14:creationId xmlns:p14="http://schemas.microsoft.com/office/powerpoint/2010/main" val="1422731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36734" y="280797"/>
            <a:ext cx="9150889" cy="6240138"/>
          </a:xfrm>
          <a:prstGeom prst="rect">
            <a:avLst/>
          </a:prstGeom>
        </p:spPr>
      </p:pic>
      <p:sp>
        <p:nvSpPr>
          <p:cNvPr id="18" name="Прямоугольник 17"/>
          <p:cNvSpPr/>
          <p:nvPr/>
        </p:nvSpPr>
        <p:spPr>
          <a:xfrm>
            <a:off x="236734" y="0"/>
            <a:ext cx="914812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Получение справок без участия заявителя</a:t>
            </a:r>
          </a:p>
        </p:txBody>
      </p:sp>
      <p:pic>
        <p:nvPicPr>
          <p:cNvPr id="37" name="Рисунок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219" y="1510736"/>
            <a:ext cx="2147381" cy="1625879"/>
          </a:xfrm>
          <a:prstGeom prst="rect">
            <a:avLst/>
          </a:prstGeom>
        </p:spPr>
      </p:pic>
      <p:pic>
        <p:nvPicPr>
          <p:cNvPr id="38" name="Рисунок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35" y="1528961"/>
            <a:ext cx="2395645" cy="1787237"/>
          </a:xfrm>
          <a:prstGeom prst="rect">
            <a:avLst/>
          </a:prstGeom>
        </p:spPr>
      </p:pic>
      <p:pic>
        <p:nvPicPr>
          <p:cNvPr id="36" name="Рисунок 35"/>
          <p:cNvPicPr>
            <a:picLocks noChangeAspect="1"/>
          </p:cNvPicPr>
          <p:nvPr/>
        </p:nvPicPr>
        <p:blipFill>
          <a:blip r:embed="rId5"/>
          <a:stretch>
            <a:fillRect/>
          </a:stretch>
        </p:blipFill>
        <p:spPr>
          <a:xfrm rot="807437">
            <a:off x="7043858" y="2938594"/>
            <a:ext cx="1685862" cy="1502081"/>
          </a:xfrm>
          <a:prstGeom prst="rect">
            <a:avLst/>
          </a:prstGeom>
        </p:spPr>
      </p:pic>
      <p:pic>
        <p:nvPicPr>
          <p:cNvPr id="35" name="Рисунок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1158" y="4133286"/>
            <a:ext cx="2449742" cy="1409673"/>
          </a:xfrm>
          <a:prstGeom prst="rect">
            <a:avLst/>
          </a:prstGeom>
        </p:spPr>
      </p:pic>
      <p:pic>
        <p:nvPicPr>
          <p:cNvPr id="31" name="Рисунок 30"/>
          <p:cNvPicPr>
            <a:picLocks noChangeAspect="1"/>
          </p:cNvPicPr>
          <p:nvPr/>
        </p:nvPicPr>
        <p:blipFill>
          <a:blip r:embed="rId5"/>
          <a:stretch>
            <a:fillRect/>
          </a:stretch>
        </p:blipFill>
        <p:spPr>
          <a:xfrm rot="20686060">
            <a:off x="1234072" y="2968537"/>
            <a:ext cx="1673577" cy="1565531"/>
          </a:xfrm>
          <a:prstGeom prst="rect">
            <a:avLst/>
          </a:prstGeom>
        </p:spPr>
      </p:pic>
      <p:pic>
        <p:nvPicPr>
          <p:cNvPr id="39" name="Рисунок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316" y="4066944"/>
            <a:ext cx="3345602" cy="1394346"/>
          </a:xfrm>
          <a:prstGeom prst="rect">
            <a:avLst/>
          </a:prstGeom>
        </p:spPr>
      </p:pic>
      <p:pic>
        <p:nvPicPr>
          <p:cNvPr id="33" name="Рисунок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2423" y="3887361"/>
            <a:ext cx="4170978" cy="1563663"/>
          </a:xfrm>
          <a:prstGeom prst="rect">
            <a:avLst/>
          </a:prstGeom>
        </p:spPr>
      </p:pic>
      <p:sp>
        <p:nvSpPr>
          <p:cNvPr id="30" name="Скругленный прямоугольник 29"/>
          <p:cNvSpPr/>
          <p:nvPr/>
        </p:nvSpPr>
        <p:spPr>
          <a:xfrm>
            <a:off x="2586744" y="1538991"/>
            <a:ext cx="4602337" cy="234837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272365" indent="-272365" algn="just" defTabSz="726308">
              <a:lnSpc>
                <a:spcPct val="107000"/>
              </a:lnSpc>
              <a:buFont typeface="Wingdings" panose="05000000000000000000" pitchFamily="2" charset="2"/>
              <a:buChar char=""/>
              <a:defRPr/>
            </a:pPr>
            <a:r>
              <a:rPr lang="ru-RU" sz="874" b="1" i="1" kern="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на обеспечение бесплатным питанием учащихся государственных и муниципальных общеобразовательных организаций, государственных профессиональных образовательных организаций из многодетных семей;</a:t>
            </a:r>
            <a:endParaRPr lang="ru-RU" sz="874" b="1" kern="0" dirty="0" smtClean="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buFont typeface="Wingdings" panose="05000000000000000000" pitchFamily="2" charset="2"/>
              <a:buChar char=""/>
              <a:defRPr/>
            </a:pPr>
            <a:r>
              <a:rPr lang="ru-RU" sz="874" b="1" i="1" kern="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получение денежной компенсации за приобретенную школьную форму либо заменяющий ее комплект детской одежды для посещения школьных занятий;</a:t>
            </a:r>
            <a:endParaRPr lang="ru-RU" sz="874" b="1" kern="0" dirty="0" smtClean="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buFont typeface="Wingdings" panose="05000000000000000000" pitchFamily="2" charset="2"/>
              <a:buChar char=""/>
              <a:defRPr/>
            </a:pPr>
            <a:r>
              <a:rPr lang="ru-RU" sz="874" b="1" i="1" kern="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получение первоклассниками из многодетных семей набора школьно-письменных принадлежностей;</a:t>
            </a:r>
            <a:endParaRPr lang="ru-RU" sz="874" b="1" kern="0" dirty="0" smtClean="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spcAft>
                <a:spcPts val="635"/>
              </a:spcAft>
              <a:buFont typeface="Wingdings" panose="05000000000000000000" pitchFamily="2" charset="2"/>
              <a:buChar char=""/>
              <a:defRPr/>
            </a:pPr>
            <a:r>
              <a:rPr lang="ru-RU" sz="874" b="1" i="1" kern="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на бесплатные путевки в организации отдыха детей и их оздоровления отдельным категориям детей, находящихся в трудной жизненной ситуации</a:t>
            </a:r>
          </a:p>
          <a:p>
            <a:pPr marL="272365" indent="-272365" algn="just" defTabSz="726308">
              <a:lnSpc>
                <a:spcPct val="107000"/>
              </a:lnSpc>
              <a:buFont typeface="Wingdings" panose="05000000000000000000" pitchFamily="2" charset="2"/>
              <a:buChar char=""/>
              <a:defRPr/>
            </a:pPr>
            <a:r>
              <a:rPr lang="ru-RU" sz="874" b="1" i="1" kern="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получение дотационного питания в общеобразовательных организациях из малоимущих семей;</a:t>
            </a:r>
            <a:endParaRPr lang="ru-RU" sz="874" b="1" kern="0" dirty="0" smtClean="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spcAft>
                <a:spcPts val="635"/>
              </a:spcAft>
              <a:buFont typeface="Wingdings" panose="05000000000000000000" pitchFamily="2" charset="2"/>
              <a:buChar char=""/>
              <a:defRPr/>
            </a:pPr>
            <a:r>
              <a:rPr lang="ru-RU" sz="874" b="1" i="1" kern="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предоставление питания (присмотр и уход) детям из малоимущих семей в дошкольных учреждениях.</a:t>
            </a:r>
            <a:endParaRPr lang="ru-RU" sz="874" b="1" kern="0" dirty="0" smtClean="0">
              <a:solidFill>
                <a:prstClr val="black"/>
              </a:solidFill>
              <a:latin typeface="Garamond" panose="02020404030301010803"/>
              <a:ea typeface="Calibri" panose="020F0502020204030204" pitchFamily="34" charset="0"/>
              <a:cs typeface="Times New Roman" panose="02020603050405020304" pitchFamily="18" charset="0"/>
            </a:endParaRPr>
          </a:p>
        </p:txBody>
      </p:sp>
      <p:sp>
        <p:nvSpPr>
          <p:cNvPr id="23" name="Скругленный прямоугольник 22"/>
          <p:cNvSpPr/>
          <p:nvPr/>
        </p:nvSpPr>
        <p:spPr>
          <a:xfrm>
            <a:off x="2599071" y="1103887"/>
            <a:ext cx="4602337" cy="46820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r>
              <a:rPr lang="ru-RU" sz="1430" b="1" kern="0" dirty="0" smtClean="0">
                <a:solidFill>
                  <a:prstClr val="black"/>
                </a:solidFill>
                <a:latin typeface="Garamond" panose="02020404030301010803"/>
              </a:rPr>
              <a:t>ПОЛУЧЕНИЕ СПРАВОК</a:t>
            </a:r>
          </a:p>
        </p:txBody>
      </p:sp>
    </p:spTree>
    <p:extLst>
      <p:ext uri="{BB962C8B-B14F-4D97-AF65-F5344CB8AC3E}">
        <p14:creationId xmlns:p14="http://schemas.microsoft.com/office/powerpoint/2010/main" val="4204780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Прямоугольник 26"/>
          <p:cNvSpPr/>
          <p:nvPr/>
        </p:nvSpPr>
        <p:spPr>
          <a:xfrm>
            <a:off x="167123" y="1002527"/>
            <a:ext cx="9148126" cy="5591553"/>
          </a:xfrm>
          <a:prstGeom prst="rect">
            <a:avLst/>
          </a:prstGeom>
          <a:solidFill>
            <a:srgbClr val="5B9BD5">
              <a:lumMod val="40000"/>
              <a:lumOff val="60000"/>
              <a:alpha val="50000"/>
            </a:srgbClr>
          </a:solidFill>
          <a:ln>
            <a:noFill/>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endParaRPr lang="ru-RU" b="1" dirty="0">
              <a:solidFill>
                <a:prstClr val="black"/>
              </a:solidFill>
            </a:endParaRPr>
          </a:p>
        </p:txBody>
      </p:sp>
      <p:sp>
        <p:nvSpPr>
          <p:cNvPr id="11" name="Прямоугольник 10"/>
          <p:cNvSpPr/>
          <p:nvPr/>
        </p:nvSpPr>
        <p:spPr>
          <a:xfrm>
            <a:off x="236731" y="1475851"/>
            <a:ext cx="9008909" cy="4037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его </a:t>
            </a:r>
            <a:r>
              <a:rPr lang="ru-RU" sz="1400" dirty="0">
                <a:latin typeface="Times New Roman" panose="02020603050405020304" pitchFamily="18" charset="0"/>
                <a:cs typeface="Times New Roman" panose="02020603050405020304" pitchFamily="18" charset="0"/>
              </a:rPr>
              <a:t>(ее) супруга (супруг), проживающие на территории Республики Башкортостан;</a:t>
            </a:r>
          </a:p>
        </p:txBody>
      </p:sp>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solidFill>
                  <a:schemeClr val="tx1"/>
                </a:solidFill>
              </a:rPr>
              <a:t>ЕДИНОВРЕМЕННАЯ ДЕНЕЖНАЯ ВЫПЛАТА В РАЗМЕРЕ 20 ТЫС.РУБЛЕЙ  ГРАЖДАНАМ, ПРИЗВАННЫМ НА ВОЕННУЮ СЛУЖБУ ПО </a:t>
            </a:r>
            <a:r>
              <a:rPr lang="ru-RU" b="1" dirty="0">
                <a:solidFill>
                  <a:schemeClr val="tx1"/>
                </a:solidFill>
              </a:rPr>
              <a:t>МОБИЛИЗАЦИИ </a:t>
            </a:r>
            <a:r>
              <a:rPr lang="ru-RU" b="1" dirty="0" smtClean="0">
                <a:solidFill>
                  <a:schemeClr val="tx1"/>
                </a:solidFill>
              </a:rPr>
              <a:t>И ЧЛЕНАМ ИХ СЕМЕЙ</a:t>
            </a:r>
            <a:endParaRPr lang="ru-RU" b="1" dirty="0">
              <a:solidFill>
                <a:schemeClr val="tx1"/>
              </a:solidFill>
            </a:endParaRPr>
          </a:p>
        </p:txBody>
      </p:sp>
      <p:sp>
        <p:nvSpPr>
          <p:cNvPr id="3" name="Прямоугольник 2"/>
          <p:cNvSpPr/>
          <p:nvPr/>
        </p:nvSpPr>
        <p:spPr>
          <a:xfrm>
            <a:off x="306342" y="1036006"/>
            <a:ext cx="9008907" cy="369332"/>
          </a:xfrm>
          <a:prstGeom prst="rect">
            <a:avLst/>
          </a:prstGeom>
        </p:spPr>
        <p:txBody>
          <a:bodyPr wrap="square">
            <a:spAutoFit/>
          </a:bodyPr>
          <a:lstStyle/>
          <a:p>
            <a:pPr algn="ctr"/>
            <a:r>
              <a:rPr lang="ru-RU" dirty="0"/>
              <a:t>К членам семьи граждан, призванных на военную службу по мобилизации, относятся:</a:t>
            </a:r>
          </a:p>
        </p:txBody>
      </p:sp>
      <p:sp>
        <p:nvSpPr>
          <p:cNvPr id="31" name="Прямоугольник 30"/>
          <p:cNvSpPr/>
          <p:nvPr/>
        </p:nvSpPr>
        <p:spPr>
          <a:xfrm>
            <a:off x="236731" y="1943740"/>
            <a:ext cx="9008909" cy="4252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  его </a:t>
            </a:r>
            <a:r>
              <a:rPr lang="ru-RU" sz="1400" dirty="0">
                <a:latin typeface="Times New Roman" panose="02020603050405020304" pitchFamily="18" charset="0"/>
                <a:cs typeface="Times New Roman" panose="02020603050405020304" pitchFamily="18" charset="0"/>
              </a:rPr>
              <a:t>(ее) несовершеннолетние дети, проживающие на территории Республики Башкортостан;</a:t>
            </a:r>
          </a:p>
        </p:txBody>
      </p:sp>
      <p:sp>
        <p:nvSpPr>
          <p:cNvPr id="32" name="Прямоугольник 31"/>
          <p:cNvSpPr/>
          <p:nvPr/>
        </p:nvSpPr>
        <p:spPr>
          <a:xfrm>
            <a:off x="236731" y="2409624"/>
            <a:ext cx="9008908" cy="8075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его </a:t>
            </a:r>
            <a:r>
              <a:rPr lang="ru-RU" sz="1400" dirty="0">
                <a:latin typeface="Times New Roman" panose="02020603050405020304" pitchFamily="18" charset="0"/>
                <a:cs typeface="Times New Roman" panose="02020603050405020304" pitchFamily="18" charset="0"/>
              </a:rPr>
              <a:t>(ее) дети в возрасте до 23 лет, обучающиеся в общеобразовательных организациях, профессиональных образовательных организациях или образовательных организациях высшего образования по очной форме обучения, проживающие на территории Республики Башкортостан;</a:t>
            </a:r>
          </a:p>
        </p:txBody>
      </p:sp>
      <p:sp>
        <p:nvSpPr>
          <p:cNvPr id="33" name="Прямоугольник 32"/>
          <p:cNvSpPr/>
          <p:nvPr/>
        </p:nvSpPr>
        <p:spPr>
          <a:xfrm>
            <a:off x="236730" y="3292314"/>
            <a:ext cx="9008908" cy="9889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его </a:t>
            </a:r>
            <a:r>
              <a:rPr lang="ru-RU" sz="1400" dirty="0">
                <a:latin typeface="Times New Roman" panose="02020603050405020304" pitchFamily="18" charset="0"/>
                <a:cs typeface="Times New Roman" panose="02020603050405020304" pitchFamily="18" charset="0"/>
              </a:rPr>
              <a:t>(ее) дети в возрасте до 23 лет, обучающиеся в общеобразовательных организациях, профессиональных образовательных организациях или образовательных организациях высшего образования по очной форме обучения, расположенных за пределами Республики Башкортостан, в случае, если один из родителей проживает на территории Республики Башкортостан.</a:t>
            </a:r>
          </a:p>
        </p:txBody>
      </p:sp>
      <p:sp>
        <p:nvSpPr>
          <p:cNvPr id="10" name="Скругленный прямоугольник 9"/>
          <p:cNvSpPr/>
          <p:nvPr/>
        </p:nvSpPr>
        <p:spPr>
          <a:xfrm>
            <a:off x="3742422" y="4493851"/>
            <a:ext cx="1997525" cy="3106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t>СПОСОБЫ </a:t>
            </a:r>
            <a:r>
              <a:rPr lang="ru-RU" sz="1400" dirty="0"/>
              <a:t>ОБРАЩЕНИЯ</a:t>
            </a:r>
          </a:p>
        </p:txBody>
      </p:sp>
      <p:pic>
        <p:nvPicPr>
          <p:cNvPr id="12" name="Рисунок 11"/>
          <p:cNvPicPr>
            <a:picLocks noChangeAspect="1"/>
          </p:cNvPicPr>
          <p:nvPr/>
        </p:nvPicPr>
        <p:blipFill>
          <a:blip r:embed="rId2"/>
          <a:stretch>
            <a:fillRect/>
          </a:stretch>
        </p:blipFill>
        <p:spPr>
          <a:xfrm>
            <a:off x="1662923" y="5001570"/>
            <a:ext cx="1415722" cy="1153064"/>
          </a:xfrm>
          <a:prstGeom prst="rect">
            <a:avLst/>
          </a:prstGeom>
        </p:spPr>
      </p:pic>
      <p:pic>
        <p:nvPicPr>
          <p:cNvPr id="4" name="Рисунок 3"/>
          <p:cNvPicPr>
            <a:picLocks noChangeAspect="1"/>
          </p:cNvPicPr>
          <p:nvPr/>
        </p:nvPicPr>
        <p:blipFill>
          <a:blip r:embed="rId3"/>
          <a:stretch>
            <a:fillRect/>
          </a:stretch>
        </p:blipFill>
        <p:spPr>
          <a:xfrm>
            <a:off x="370609" y="5331192"/>
            <a:ext cx="1365622" cy="493819"/>
          </a:xfrm>
          <a:prstGeom prst="rect">
            <a:avLst/>
          </a:prstGeom>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946" y="4934470"/>
            <a:ext cx="1800351" cy="117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трелка углом вверх 13"/>
          <p:cNvSpPr/>
          <p:nvPr/>
        </p:nvSpPr>
        <p:spPr>
          <a:xfrm rot="10800000">
            <a:off x="2158540" y="4608454"/>
            <a:ext cx="1583882"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Стрелка углом вверх 14"/>
          <p:cNvSpPr/>
          <p:nvPr/>
        </p:nvSpPr>
        <p:spPr>
          <a:xfrm flipV="1">
            <a:off x="5733838" y="4618496"/>
            <a:ext cx="1644268"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543" y="5210925"/>
            <a:ext cx="1358900" cy="105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Стрелка вниз 16"/>
          <p:cNvSpPr/>
          <p:nvPr/>
        </p:nvSpPr>
        <p:spPr>
          <a:xfrm>
            <a:off x="4641047" y="4814209"/>
            <a:ext cx="139893" cy="396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638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17772" y="448529"/>
            <a:ext cx="9150889" cy="6240138"/>
          </a:xfrm>
          <a:prstGeom prst="rect">
            <a:avLst/>
          </a:prstGeom>
        </p:spPr>
      </p:pic>
      <p:sp>
        <p:nvSpPr>
          <p:cNvPr id="18" name="Прямоугольник 17"/>
          <p:cNvSpPr/>
          <p:nvPr/>
        </p:nvSpPr>
        <p:spPr>
          <a:xfrm>
            <a:off x="236734" y="79197"/>
            <a:ext cx="914812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chemeClr val="tx1"/>
                </a:solidFill>
              </a:rPr>
              <a:t>СЕРТИФИКАТ НА ГАЗИФИКАЦИЮ</a:t>
            </a:r>
          </a:p>
        </p:txBody>
      </p:sp>
      <p:sp>
        <p:nvSpPr>
          <p:cNvPr id="5" name="Прямоугольник 4"/>
          <p:cNvSpPr/>
          <p:nvPr/>
        </p:nvSpPr>
        <p:spPr>
          <a:xfrm>
            <a:off x="236734" y="538356"/>
            <a:ext cx="9148126" cy="1077218"/>
          </a:xfrm>
          <a:prstGeom prst="rect">
            <a:avLst/>
          </a:prstGeom>
        </p:spPr>
        <p:txBody>
          <a:bodyPr wrap="square">
            <a:spAutoFit/>
          </a:bodyPr>
          <a:lstStyle/>
          <a:p>
            <a:pPr algn="ctr"/>
            <a:r>
              <a:rPr lang="ru-RU" sz="1600" dirty="0"/>
              <a:t>Участники СВО и члены их семей </a:t>
            </a:r>
            <a:r>
              <a:rPr lang="ru-RU" sz="1600" dirty="0" smtClean="0"/>
              <a:t>имеют </a:t>
            </a:r>
            <a:r>
              <a:rPr lang="ru-RU" sz="1600" dirty="0" smtClean="0"/>
              <a:t>право </a:t>
            </a:r>
            <a:r>
              <a:rPr lang="ru-RU" sz="1600" dirty="0"/>
              <a:t>получить сертификаты на газификацию индивидуальных жилых </a:t>
            </a:r>
            <a:r>
              <a:rPr lang="ru-RU" sz="1600" dirty="0" smtClean="0"/>
              <a:t>домов. Члены </a:t>
            </a:r>
            <a:r>
              <a:rPr lang="ru-RU" sz="1600" dirty="0"/>
              <a:t>семьи должны являться собственниками жилых домов либо иметь долю в праве собственности и проживать совместно с участниками СВО </a:t>
            </a:r>
          </a:p>
          <a:p>
            <a:pPr algn="ctr"/>
            <a:r>
              <a:rPr lang="ru-RU" sz="1600" dirty="0"/>
              <a:t>в жилых домах, подлежащих </a:t>
            </a:r>
            <a:r>
              <a:rPr lang="ru-RU" sz="1600" dirty="0" smtClean="0"/>
              <a:t>газификации</a:t>
            </a:r>
            <a:endParaRPr lang="ru-RU" sz="1600" dirty="0"/>
          </a:p>
        </p:txBody>
      </p:sp>
      <p:sp>
        <p:nvSpPr>
          <p:cNvPr id="6" name="Прямоугольник 5"/>
          <p:cNvSpPr/>
          <p:nvPr/>
        </p:nvSpPr>
        <p:spPr>
          <a:xfrm>
            <a:off x="483600" y="4641820"/>
            <a:ext cx="3337520" cy="830997"/>
          </a:xfrm>
          <a:prstGeom prst="rect">
            <a:avLst/>
          </a:prstGeom>
        </p:spPr>
        <p:txBody>
          <a:bodyPr wrap="square">
            <a:spAutoFit/>
          </a:bodyPr>
          <a:lstStyle/>
          <a:p>
            <a:pPr algn="ctr"/>
            <a:r>
              <a:rPr lang="ru-RU" sz="1600" dirty="0"/>
              <a:t>Номинал сертификата для указанной категории граждан составит 100 тысяч </a:t>
            </a:r>
            <a:r>
              <a:rPr lang="ru-RU" sz="1600" dirty="0" smtClean="0"/>
              <a:t>рублей </a:t>
            </a:r>
            <a:endParaRPr lang="ru-RU" sz="1600" dirty="0"/>
          </a:p>
        </p:txBody>
      </p:sp>
      <p:sp>
        <p:nvSpPr>
          <p:cNvPr id="9" name="Скругленный прямоугольник 8"/>
          <p:cNvSpPr/>
          <p:nvPr/>
        </p:nvSpPr>
        <p:spPr>
          <a:xfrm>
            <a:off x="129539" y="2546212"/>
            <a:ext cx="1648070" cy="18147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t>супруг </a:t>
            </a:r>
            <a:r>
              <a:rPr lang="ru-RU" sz="1400" dirty="0"/>
              <a:t>(супруга), состоящий (состоящая) в зарегистрированном браке с</a:t>
            </a:r>
          </a:p>
          <a:p>
            <a:pPr algn="ctr"/>
            <a:r>
              <a:rPr lang="ru-RU" sz="1400" dirty="0"/>
              <a:t>ним</a:t>
            </a:r>
          </a:p>
        </p:txBody>
      </p:sp>
      <p:sp>
        <p:nvSpPr>
          <p:cNvPr id="12" name="Скругленный прямоугольник 11"/>
          <p:cNvSpPr/>
          <p:nvPr/>
        </p:nvSpPr>
        <p:spPr>
          <a:xfrm>
            <a:off x="3822976" y="2390241"/>
            <a:ext cx="1940482" cy="21803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t> </a:t>
            </a:r>
            <a:r>
              <a:rPr lang="ru-RU" sz="1400" dirty="0"/>
              <a:t>дедушка и (или) бабушка нетрудоспособного возраста при условии, что они</a:t>
            </a:r>
          </a:p>
          <a:p>
            <a:pPr algn="ctr"/>
            <a:r>
              <a:rPr lang="ru-RU" sz="1400" dirty="0"/>
              <a:t>воспитывали и (или) содержали его не менее 3 лет в связи с отсутствием у него</a:t>
            </a:r>
          </a:p>
          <a:p>
            <a:pPr algn="ctr"/>
            <a:r>
              <a:rPr lang="ru-RU" sz="1400" dirty="0" smtClean="0"/>
              <a:t>родителей</a:t>
            </a:r>
            <a:endParaRPr lang="ru-RU" sz="1400" dirty="0"/>
          </a:p>
        </p:txBody>
      </p:sp>
      <p:sp>
        <p:nvSpPr>
          <p:cNvPr id="13" name="Скругленный прямоугольник 12"/>
          <p:cNvSpPr/>
          <p:nvPr/>
        </p:nvSpPr>
        <p:spPr>
          <a:xfrm>
            <a:off x="1777609" y="2546212"/>
            <a:ext cx="2045367" cy="18147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t> </a:t>
            </a:r>
            <a:r>
              <a:rPr lang="ru-RU" sz="1400" dirty="0"/>
              <a:t>отчим и (или) мачеха нетрудоспособного возраста при условии, что они</a:t>
            </a:r>
          </a:p>
          <a:p>
            <a:pPr algn="ctr"/>
            <a:r>
              <a:rPr lang="ru-RU" sz="1400" dirty="0"/>
              <a:t>воспитывали и (или) содержали его не менее 5 </a:t>
            </a:r>
            <a:r>
              <a:rPr lang="ru-RU" sz="1400" dirty="0" smtClean="0"/>
              <a:t>лет</a:t>
            </a:r>
            <a:endParaRPr lang="ru-RU" sz="1400" dirty="0"/>
          </a:p>
        </p:txBody>
      </p:sp>
      <p:sp>
        <p:nvSpPr>
          <p:cNvPr id="14" name="Скругленный прямоугольник 13"/>
          <p:cNvSpPr/>
          <p:nvPr/>
        </p:nvSpPr>
        <p:spPr>
          <a:xfrm>
            <a:off x="5763458" y="2573051"/>
            <a:ext cx="2358352" cy="17610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t> </a:t>
            </a:r>
            <a:r>
              <a:rPr lang="ru-RU" sz="1400" dirty="0"/>
              <a:t>несовершеннолетние дети, дети старше 18 лет, ставшие инвалидами до</a:t>
            </a:r>
          </a:p>
          <a:p>
            <a:pPr algn="ctr"/>
            <a:r>
              <a:rPr lang="ru-RU" sz="1400" dirty="0"/>
              <a:t>достижения ими 18 лет, а также дети в возрасте до 23 лет, обучающиеся в</a:t>
            </a:r>
          </a:p>
          <a:p>
            <a:pPr algn="ctr"/>
            <a:r>
              <a:rPr lang="ru-RU" sz="1400" dirty="0"/>
              <a:t>образовательных организациях</a:t>
            </a:r>
          </a:p>
        </p:txBody>
      </p:sp>
      <p:sp>
        <p:nvSpPr>
          <p:cNvPr id="10" name="Скругленный прямоугольник 9"/>
          <p:cNvSpPr/>
          <p:nvPr/>
        </p:nvSpPr>
        <p:spPr>
          <a:xfrm>
            <a:off x="8121810" y="2929980"/>
            <a:ext cx="1403190" cy="9484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t>родители </a:t>
            </a:r>
            <a:r>
              <a:rPr lang="ru-RU" sz="1400" dirty="0"/>
              <a:t>(усыновители) нетрудоспособного </a:t>
            </a:r>
            <a:r>
              <a:rPr lang="ru-RU" sz="1400" dirty="0" smtClean="0"/>
              <a:t>возраста</a:t>
            </a:r>
            <a:endParaRPr lang="ru-RU" sz="1400" dirty="0"/>
          </a:p>
        </p:txBody>
      </p:sp>
      <p:sp>
        <p:nvSpPr>
          <p:cNvPr id="2" name="Скругленный прямоугольник 1"/>
          <p:cNvSpPr/>
          <p:nvPr/>
        </p:nvSpPr>
        <p:spPr>
          <a:xfrm>
            <a:off x="2778149" y="1699378"/>
            <a:ext cx="4030133" cy="48121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К членам семьи участника СВО относятся</a:t>
            </a:r>
            <a:r>
              <a:rPr lang="ru-RU" dirty="0"/>
              <a:t>:</a:t>
            </a:r>
          </a:p>
        </p:txBody>
      </p:sp>
      <p:pic>
        <p:nvPicPr>
          <p:cNvPr id="17" name="Рисунок 16"/>
          <p:cNvPicPr>
            <a:picLocks noChangeAspect="1"/>
          </p:cNvPicPr>
          <p:nvPr/>
        </p:nvPicPr>
        <p:blipFill>
          <a:blip r:embed="rId3"/>
          <a:stretch>
            <a:fillRect/>
          </a:stretch>
        </p:blipFill>
        <p:spPr>
          <a:xfrm>
            <a:off x="7687733" y="1258520"/>
            <a:ext cx="2208170" cy="2145702"/>
          </a:xfrm>
          <a:prstGeom prst="rect">
            <a:avLst/>
          </a:prstGeom>
        </p:spPr>
      </p:pic>
      <p:sp>
        <p:nvSpPr>
          <p:cNvPr id="19" name="Прямоугольник 18"/>
          <p:cNvSpPr/>
          <p:nvPr/>
        </p:nvSpPr>
        <p:spPr>
          <a:xfrm>
            <a:off x="185543" y="5523945"/>
            <a:ext cx="3996599" cy="1200329"/>
          </a:xfrm>
          <a:prstGeom prst="rect">
            <a:avLst/>
          </a:prstGeom>
        </p:spPr>
        <p:txBody>
          <a:bodyPr wrap="square">
            <a:spAutoFit/>
          </a:bodyPr>
          <a:lstStyle/>
          <a:p>
            <a:pPr algn="just"/>
            <a:r>
              <a:rPr lang="ru-RU" b="1" dirty="0"/>
              <a:t>При определении права на получение сертификата уровень доходов заявителей и членов их семей не </a:t>
            </a:r>
            <a:r>
              <a:rPr lang="ru-RU" b="1" dirty="0" smtClean="0"/>
              <a:t>учитывается</a:t>
            </a:r>
            <a:endParaRPr lang="ru-RU" b="1" dirty="0"/>
          </a:p>
        </p:txBody>
      </p:sp>
      <p:sp>
        <p:nvSpPr>
          <p:cNvPr id="15" name="Скругленный прямоугольник 14"/>
          <p:cNvSpPr/>
          <p:nvPr/>
        </p:nvSpPr>
        <p:spPr>
          <a:xfrm>
            <a:off x="6786193" y="4817572"/>
            <a:ext cx="1997525" cy="31066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smtClean="0"/>
              <a:t>СПОСОБ </a:t>
            </a:r>
            <a:r>
              <a:rPr lang="ru-RU" sz="1400" dirty="0"/>
              <a:t>ОБРАЩЕНИЯ</a:t>
            </a:r>
          </a:p>
        </p:txBody>
      </p:sp>
      <p:pic>
        <p:nvPicPr>
          <p:cNvPr id="16" name="Рисунок 15"/>
          <p:cNvPicPr>
            <a:picLocks noChangeAspect="1"/>
          </p:cNvPicPr>
          <p:nvPr/>
        </p:nvPicPr>
        <p:blipFill>
          <a:blip r:embed="rId4"/>
          <a:stretch>
            <a:fillRect/>
          </a:stretch>
        </p:blipFill>
        <p:spPr>
          <a:xfrm>
            <a:off x="4481328" y="5885642"/>
            <a:ext cx="1365622" cy="493819"/>
          </a:xfrm>
          <a:prstGeom prst="rect">
            <a:avLst/>
          </a:prstGeom>
        </p:spPr>
      </p:pic>
      <p:pic>
        <p:nvPicPr>
          <p:cNvPr id="4" name="Рисунок 3"/>
          <p:cNvPicPr>
            <a:picLocks noChangeAspect="1"/>
          </p:cNvPicPr>
          <p:nvPr/>
        </p:nvPicPr>
        <p:blipFill>
          <a:blip r:embed="rId5"/>
          <a:stretch>
            <a:fillRect/>
          </a:stretch>
        </p:blipFill>
        <p:spPr>
          <a:xfrm>
            <a:off x="5765580" y="5503630"/>
            <a:ext cx="1414395" cy="1158340"/>
          </a:xfrm>
          <a:prstGeom prst="rect">
            <a:avLst/>
          </a:prstGeom>
        </p:spPr>
      </p:pic>
      <p:pic>
        <p:nvPicPr>
          <p:cNvPr id="7" name="Рисунок 6"/>
          <p:cNvPicPr>
            <a:picLocks noChangeAspect="1"/>
          </p:cNvPicPr>
          <p:nvPr/>
        </p:nvPicPr>
        <p:blipFill>
          <a:blip r:embed="rId6"/>
          <a:stretch>
            <a:fillRect/>
          </a:stretch>
        </p:blipFill>
        <p:spPr>
          <a:xfrm>
            <a:off x="7561941" y="5388670"/>
            <a:ext cx="1804572" cy="1176630"/>
          </a:xfrm>
          <a:prstGeom prst="rect">
            <a:avLst/>
          </a:prstGeom>
        </p:spPr>
      </p:pic>
      <p:sp>
        <p:nvSpPr>
          <p:cNvPr id="20" name="Стрелка углом вверх 19"/>
          <p:cNvSpPr/>
          <p:nvPr/>
        </p:nvSpPr>
        <p:spPr>
          <a:xfrm rot="10800000">
            <a:off x="6258951" y="4955868"/>
            <a:ext cx="511043"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1" name="Стрелка углом вверх 20"/>
          <p:cNvSpPr/>
          <p:nvPr/>
        </p:nvSpPr>
        <p:spPr>
          <a:xfrm flipV="1">
            <a:off x="8791818" y="4964373"/>
            <a:ext cx="410039"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rotWithShape="1">
          <a:blip r:embed="rId7"/>
          <a:srcRect l="62514" t="40829" r="31628" b="48135"/>
          <a:stretch/>
        </p:blipFill>
        <p:spPr>
          <a:xfrm>
            <a:off x="541143" y="1379167"/>
            <a:ext cx="1236466" cy="934801"/>
          </a:xfrm>
          <a:prstGeom prst="rect">
            <a:avLst/>
          </a:prstGeom>
        </p:spPr>
      </p:pic>
    </p:spTree>
    <p:extLst>
      <p:ext uri="{BB962C8B-B14F-4D97-AF65-F5344CB8AC3E}">
        <p14:creationId xmlns:p14="http://schemas.microsoft.com/office/powerpoint/2010/main" val="3216656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89744" y="407797"/>
            <a:ext cx="9150889" cy="6240138"/>
          </a:xfrm>
          <a:prstGeom prst="rect">
            <a:avLst/>
          </a:prstGeom>
        </p:spPr>
      </p:pic>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solidFill>
                  <a:schemeClr val="tx1"/>
                </a:solidFill>
              </a:rPr>
              <a:t>ЕДИНОВРЕМЕННАЯ МАТЕРИАЛЬНАЯ ПОМОЩЬ ЧЛЕНАМ СЕМЕЙ ПОГИБШИХ (УМЕРШИХ) ВОЕННОСЛУЖАЩИХ, ПРИНИМАВШИХ УЧАСТВИЕ В СВО</a:t>
            </a:r>
            <a:endParaRPr lang="ru-RU" b="1" dirty="0">
              <a:solidFill>
                <a:schemeClr val="tx1"/>
              </a:solidFill>
            </a:endParaRPr>
          </a:p>
        </p:txBody>
      </p:sp>
      <p:sp>
        <p:nvSpPr>
          <p:cNvPr id="4" name="Прямоугольник 3"/>
          <p:cNvSpPr/>
          <p:nvPr/>
        </p:nvSpPr>
        <p:spPr>
          <a:xfrm>
            <a:off x="253269" y="897115"/>
            <a:ext cx="9150890" cy="1938992"/>
          </a:xfrm>
          <a:prstGeom prst="rect">
            <a:avLst/>
          </a:prstGeom>
        </p:spPr>
        <p:txBody>
          <a:bodyPr wrap="square">
            <a:spAutoFit/>
          </a:bodyPr>
          <a:lstStyle/>
          <a:p>
            <a:pPr algn="ctr"/>
            <a:r>
              <a:rPr lang="ru-RU" dirty="0" smtClean="0"/>
              <a:t>Материальная помощь предоставляется в размере </a:t>
            </a:r>
            <a:r>
              <a:rPr lang="ru-RU" dirty="0"/>
              <a:t>2 млн. рублей в равных долях каждому члену семьи погибшего (умершего) </a:t>
            </a:r>
            <a:r>
              <a:rPr lang="ru-RU" dirty="0" smtClean="0"/>
              <a:t>военнослужащего. </a:t>
            </a:r>
            <a:r>
              <a:rPr lang="ru-RU" sz="1200" dirty="0" smtClean="0"/>
              <a:t>Членами семьи погибшего военнослужащего </a:t>
            </a:r>
            <a:r>
              <a:rPr lang="ru-RU" sz="1100" i="1" dirty="0"/>
              <a:t>являются: супруга (супруг), состоявшая (состоявший) на день гибели (смерти) военнослужащего, сотрудника в </a:t>
            </a:r>
            <a:r>
              <a:rPr lang="ru-RU" sz="1100" i="1" dirty="0" smtClean="0"/>
              <a:t>зарегистрированном браке </a:t>
            </a:r>
            <a:r>
              <a:rPr lang="ru-RU" sz="1100" i="1" dirty="0"/>
              <a:t>с </a:t>
            </a:r>
            <a:r>
              <a:rPr lang="ru-RU" sz="1100" i="1" dirty="0" smtClean="0"/>
              <a:t>ним; родители </a:t>
            </a:r>
            <a:r>
              <a:rPr lang="ru-RU" sz="1100" i="1" dirty="0"/>
              <a:t>(усыновители) военнослужащего, </a:t>
            </a:r>
            <a:r>
              <a:rPr lang="ru-RU" sz="1100" i="1" dirty="0" smtClean="0"/>
              <a:t>сотрудника;  дедушка </a:t>
            </a:r>
            <a:r>
              <a:rPr lang="ru-RU" sz="1100" i="1" dirty="0"/>
              <a:t>и (или) бабушка военнослужащего, сотрудника </a:t>
            </a:r>
            <a:r>
              <a:rPr lang="ru-RU" sz="1100" i="1" dirty="0" smtClean="0"/>
              <a:t>при условии</a:t>
            </a:r>
            <a:r>
              <a:rPr lang="ru-RU" sz="1100" i="1" dirty="0"/>
              <a:t>, что они воспитывали и (или) содержали его не менее трех лет в связи с отсутствием у него </a:t>
            </a:r>
            <a:r>
              <a:rPr lang="ru-RU" sz="1100" i="1" dirty="0" smtClean="0"/>
              <a:t>родителей; отчим </a:t>
            </a:r>
            <a:r>
              <a:rPr lang="ru-RU" sz="1100" i="1" dirty="0"/>
              <a:t>и (или) </a:t>
            </a:r>
            <a:r>
              <a:rPr lang="ru-RU" sz="1100" i="1" dirty="0" smtClean="0"/>
              <a:t>мачеха </a:t>
            </a:r>
            <a:r>
              <a:rPr lang="ru-RU" sz="1100" i="1" dirty="0"/>
              <a:t>военнослужащего, сотрудника при условии, что они воспитывали и (или) содержали его не менее пяти </a:t>
            </a:r>
            <a:r>
              <a:rPr lang="ru-RU" sz="1100" i="1" dirty="0" smtClean="0"/>
              <a:t>лет; несовершеннолетние </a:t>
            </a:r>
            <a:r>
              <a:rPr lang="ru-RU" sz="1100" i="1" dirty="0"/>
              <a:t>дети военнослужащего, сотрудника, дети военнослужащего, сотрудника старше 18 лет, ставшие инвалидами до достижения ими возраста </a:t>
            </a:r>
            <a:r>
              <a:rPr lang="ru-RU" sz="1100" i="1" dirty="0" smtClean="0"/>
              <a:t>18 </a:t>
            </a:r>
            <a:r>
              <a:rPr lang="ru-RU" sz="1100" i="1" dirty="0"/>
              <a:t>лет, а также дети военнослужащего, сотрудника в возрасте до 23 лет, обучающиеся в образовательных </a:t>
            </a:r>
            <a:r>
              <a:rPr lang="ru-RU" sz="1100" i="1" dirty="0" smtClean="0"/>
              <a:t>организациях.</a:t>
            </a:r>
            <a:endParaRPr lang="ru-RU" sz="1100" i="1" dirty="0"/>
          </a:p>
          <a:p>
            <a:pPr algn="ctr"/>
            <a:endParaRPr lang="ru-RU" dirty="0"/>
          </a:p>
        </p:txBody>
      </p:sp>
      <p:sp>
        <p:nvSpPr>
          <p:cNvPr id="7" name="Прямоугольник 6"/>
          <p:cNvSpPr/>
          <p:nvPr/>
        </p:nvSpPr>
        <p:spPr>
          <a:xfrm>
            <a:off x="298210" y="3512406"/>
            <a:ext cx="9142423" cy="1938992"/>
          </a:xfrm>
          <a:prstGeom prst="rect">
            <a:avLst/>
          </a:prstGeom>
        </p:spPr>
        <p:txBody>
          <a:bodyPr wrap="square">
            <a:spAutoFit/>
          </a:bodyPr>
          <a:lstStyle/>
          <a:p>
            <a:pPr marL="285750" indent="-285750">
              <a:buFont typeface="Arial" panose="020B0604020202020204" pitchFamily="34" charset="0"/>
              <a:buChar char="•"/>
            </a:pPr>
            <a:r>
              <a:rPr lang="ru-RU" sz="1400" dirty="0" smtClean="0"/>
              <a:t>граждан</a:t>
            </a:r>
            <a:r>
              <a:rPr lang="ru-RU" sz="1400" dirty="0"/>
              <a:t>, имевших статус военнослужащих в соответствии с Федеральным законом от 27 мая 1998 года № 76-ФЗ «О статусе военнослужащих» (военнослужащие контрактной службы);</a:t>
            </a:r>
          </a:p>
          <a:p>
            <a:pPr marL="285750" indent="-285750">
              <a:buFont typeface="Arial" panose="020B0604020202020204" pitchFamily="34" charset="0"/>
              <a:buChar char="•"/>
            </a:pPr>
            <a:r>
              <a:rPr lang="ru-RU" sz="1400" dirty="0" smtClean="0"/>
              <a:t>граждан, пребывавших в запасе, изъявивших желание принять участие в специальной военной операции в составе добровольческих отрядов; </a:t>
            </a:r>
          </a:p>
          <a:p>
            <a:pPr marL="285750" indent="-285750">
              <a:buFont typeface="Arial" panose="020B0604020202020204" pitchFamily="34" charset="0"/>
              <a:buChar char="•"/>
            </a:pPr>
            <a:r>
              <a:rPr lang="ru-RU" sz="1400" dirty="0" smtClean="0"/>
              <a:t>лица</a:t>
            </a:r>
            <a:r>
              <a:rPr lang="ru-RU" sz="1400" dirty="0"/>
              <a:t>, проходившие службу в подразделениях Управления Федеральной службы войск национальной гвардии Российской Федерации по Республике Башкортостан и имевшие специальные звания полиции.</a:t>
            </a:r>
          </a:p>
          <a:p>
            <a:pPr marL="285750" indent="-285750">
              <a:buFont typeface="Arial" panose="020B0604020202020204" pitchFamily="34" charset="0"/>
              <a:buChar char="•"/>
            </a:pPr>
            <a:endParaRPr lang="ru-RU" dirty="0" smtClean="0"/>
          </a:p>
          <a:p>
            <a:pPr marL="285750" indent="-285750">
              <a:buFont typeface="Arial" panose="020B0604020202020204" pitchFamily="34" charset="0"/>
              <a:buChar char="•"/>
            </a:pPr>
            <a:endParaRPr lang="ru-RU" dirty="0"/>
          </a:p>
        </p:txBody>
      </p:sp>
      <p:sp>
        <p:nvSpPr>
          <p:cNvPr id="8" name="Скругленный прямоугольник 7"/>
          <p:cNvSpPr/>
          <p:nvPr/>
        </p:nvSpPr>
        <p:spPr>
          <a:xfrm>
            <a:off x="303965" y="2590117"/>
            <a:ext cx="9118431" cy="817245"/>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400" dirty="0"/>
              <a:t>К погибшим (умершим) военнослужащим относятся граждане, имевшие место рождения или жительства на территории Республики Башкортостан, или захороненные на территории Республики Башкортостан, или имевшие регистрацию по месту дислокации воинских частей на территории Республики Башкортостан из числа:</a:t>
            </a:r>
          </a:p>
        </p:txBody>
      </p:sp>
      <p:pic>
        <p:nvPicPr>
          <p:cNvPr id="21" name="Рисунок 20"/>
          <p:cNvPicPr>
            <a:picLocks noChangeAspect="1"/>
          </p:cNvPicPr>
          <p:nvPr/>
        </p:nvPicPr>
        <p:blipFill>
          <a:blip r:embed="rId3"/>
          <a:stretch>
            <a:fillRect/>
          </a:stretch>
        </p:blipFill>
        <p:spPr>
          <a:xfrm>
            <a:off x="2506622" y="5706213"/>
            <a:ext cx="1415722" cy="994244"/>
          </a:xfrm>
          <a:prstGeom prst="rect">
            <a:avLst/>
          </a:prstGeom>
        </p:spPr>
      </p:pic>
      <p:sp>
        <p:nvSpPr>
          <p:cNvPr id="22" name="Прямоугольник 21"/>
          <p:cNvSpPr/>
          <p:nvPr/>
        </p:nvSpPr>
        <p:spPr>
          <a:xfrm>
            <a:off x="1548822" y="6038448"/>
            <a:ext cx="1033809" cy="307777"/>
          </a:xfrm>
          <a:prstGeom prst="rect">
            <a:avLst/>
          </a:prstGeom>
        </p:spPr>
        <p:txBody>
          <a:bodyPr wrap="none">
            <a:spAutoFit/>
          </a:bodyPr>
          <a:lstStyle/>
          <a:p>
            <a:r>
              <a:rPr lang="ru-RU" sz="1400" b="1" dirty="0"/>
              <a:t>ГКУ РЦСПН</a:t>
            </a:r>
          </a:p>
        </p:txBody>
      </p:sp>
      <p:sp>
        <p:nvSpPr>
          <p:cNvPr id="24" name="Скругленный прямоугольник 23"/>
          <p:cNvSpPr/>
          <p:nvPr/>
        </p:nvSpPr>
        <p:spPr>
          <a:xfrm>
            <a:off x="4228985" y="5100364"/>
            <a:ext cx="1874927" cy="3941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t>СПОСОБ </a:t>
            </a:r>
            <a:r>
              <a:rPr lang="ru-RU" sz="1400" dirty="0"/>
              <a:t>ОБРАЩЕНИЯ</a:t>
            </a:r>
          </a:p>
        </p:txBody>
      </p:sp>
      <p:pic>
        <p:nvPicPr>
          <p:cNvPr id="10" name="Рисунок 9"/>
          <p:cNvPicPr>
            <a:picLocks noChangeAspect="1"/>
          </p:cNvPicPr>
          <p:nvPr/>
        </p:nvPicPr>
        <p:blipFill>
          <a:blip r:embed="rId4"/>
          <a:stretch>
            <a:fillRect/>
          </a:stretch>
        </p:blipFill>
        <p:spPr>
          <a:xfrm>
            <a:off x="5410201" y="5610854"/>
            <a:ext cx="1623756" cy="1037081"/>
          </a:xfrm>
          <a:prstGeom prst="rect">
            <a:avLst/>
          </a:prstGeom>
        </p:spPr>
      </p:pic>
      <p:sp>
        <p:nvSpPr>
          <p:cNvPr id="11" name="Стрелка углом вверх 10"/>
          <p:cNvSpPr/>
          <p:nvPr/>
        </p:nvSpPr>
        <p:spPr>
          <a:xfrm rot="10800000">
            <a:off x="3234266" y="5235921"/>
            <a:ext cx="968213"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трелка углом вверх 11"/>
          <p:cNvSpPr/>
          <p:nvPr/>
        </p:nvSpPr>
        <p:spPr>
          <a:xfrm flipV="1">
            <a:off x="6112918" y="5235921"/>
            <a:ext cx="677349"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1449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7215950" y="5258796"/>
            <a:ext cx="2467800" cy="1642629"/>
          </a:xfrm>
          <a:prstGeom prst="rect">
            <a:avLst/>
          </a:prstGeom>
        </p:spPr>
      </p:pic>
      <p:pic>
        <p:nvPicPr>
          <p:cNvPr id="3" name="Рисунок 2"/>
          <p:cNvPicPr>
            <a:picLocks noChangeAspect="1"/>
          </p:cNvPicPr>
          <p:nvPr/>
        </p:nvPicPr>
        <p:blipFill>
          <a:blip r:embed="rId3"/>
          <a:stretch>
            <a:fillRect/>
          </a:stretch>
        </p:blipFill>
        <p:spPr>
          <a:xfrm>
            <a:off x="233971" y="295671"/>
            <a:ext cx="9150889" cy="6240138"/>
          </a:xfrm>
          <a:prstGeom prst="rect">
            <a:avLst/>
          </a:prstGeom>
        </p:spPr>
      </p:pic>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МЕРЫ СОЦИАЛЬНОЙ ПОДДЕРЖКИ, </a:t>
            </a:r>
          </a:p>
          <a:p>
            <a:pPr algn="ctr"/>
            <a:r>
              <a:rPr lang="ru-RU" b="1" dirty="0" smtClean="0">
                <a:solidFill>
                  <a:prstClr val="black"/>
                </a:solidFill>
              </a:rPr>
              <a:t>ПРЕДОСТАВЛЯЕМЫЕ ВЕТЕРАНАМ БОЕВЫХ ДЕЙСТВИЙ </a:t>
            </a:r>
            <a:endParaRPr lang="ru-RU" b="1" dirty="0">
              <a:solidFill>
                <a:prstClr val="black"/>
              </a:solidFill>
            </a:endParaRPr>
          </a:p>
        </p:txBody>
      </p:sp>
      <p:sp>
        <p:nvSpPr>
          <p:cNvPr id="9" name="Прямоугольник 8"/>
          <p:cNvSpPr/>
          <p:nvPr/>
        </p:nvSpPr>
        <p:spPr>
          <a:xfrm>
            <a:off x="2743200" y="5258796"/>
            <a:ext cx="5124229" cy="923330"/>
          </a:xfrm>
          <a:prstGeom prst="rect">
            <a:avLst/>
          </a:prstGeom>
        </p:spPr>
        <p:txBody>
          <a:bodyPr wrap="square">
            <a:spAutoFit/>
          </a:bodyPr>
          <a:lstStyle/>
          <a:p>
            <a:pPr algn="ctr"/>
            <a:r>
              <a:rPr lang="ru-RU" dirty="0">
                <a:solidFill>
                  <a:prstClr val="black"/>
                </a:solidFill>
              </a:rPr>
              <a:t> Удостоверение ветерана боевых действий выдается военными комиссариатами субъектов Российской Федерации</a:t>
            </a:r>
          </a:p>
        </p:txBody>
      </p:sp>
      <p:sp>
        <p:nvSpPr>
          <p:cNvPr id="11" name="Прямоугольник 10"/>
          <p:cNvSpPr/>
          <p:nvPr/>
        </p:nvSpPr>
        <p:spPr>
          <a:xfrm>
            <a:off x="311370" y="966849"/>
            <a:ext cx="9148126" cy="646331"/>
          </a:xfrm>
          <a:prstGeom prst="rect">
            <a:avLst/>
          </a:prstGeom>
        </p:spPr>
        <p:txBody>
          <a:bodyPr wrap="square">
            <a:spAutoFit/>
          </a:bodyPr>
          <a:lstStyle/>
          <a:p>
            <a:pPr algn="ctr"/>
            <a:r>
              <a:rPr lang="ru-RU" dirty="0" smtClean="0">
                <a:solidFill>
                  <a:prstClr val="black"/>
                </a:solidFill>
              </a:rPr>
              <a:t>При </a:t>
            </a:r>
            <a:r>
              <a:rPr lang="ru-RU" dirty="0">
                <a:solidFill>
                  <a:prstClr val="black"/>
                </a:solidFill>
              </a:rPr>
              <a:t>наличии удостоверения ветерана боевых действий, в денежной форме предусмотрены следующие меры социальной поддержки:</a:t>
            </a:r>
          </a:p>
        </p:txBody>
      </p:sp>
      <p:sp>
        <p:nvSpPr>
          <p:cNvPr id="12" name="Прямоугольник 11"/>
          <p:cNvSpPr/>
          <p:nvPr/>
        </p:nvSpPr>
        <p:spPr>
          <a:xfrm>
            <a:off x="770467" y="1737877"/>
            <a:ext cx="3801533" cy="28341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dirty="0" smtClean="0">
                <a:solidFill>
                  <a:prstClr val="white"/>
                </a:solidFill>
              </a:rPr>
              <a:t>Ежемесячная </a:t>
            </a:r>
            <a:r>
              <a:rPr lang="ru-RU" sz="1600" dirty="0">
                <a:solidFill>
                  <a:prstClr val="white"/>
                </a:solidFill>
              </a:rPr>
              <a:t>денежная выплата, назначается и выплачивается</a:t>
            </a:r>
          </a:p>
          <a:p>
            <a:pPr algn="ctr"/>
            <a:r>
              <a:rPr lang="ru-RU" sz="1600" dirty="0">
                <a:solidFill>
                  <a:prstClr val="white"/>
                </a:solidFill>
              </a:rPr>
              <a:t>Отделением Фонда социального и пенсионного страхования РФ по Республике Башкортостан</a:t>
            </a:r>
          </a:p>
        </p:txBody>
      </p:sp>
      <p:sp>
        <p:nvSpPr>
          <p:cNvPr id="13" name="Прямоугольник 12"/>
          <p:cNvSpPr/>
          <p:nvPr/>
        </p:nvSpPr>
        <p:spPr>
          <a:xfrm>
            <a:off x="4973985" y="1737877"/>
            <a:ext cx="4034548" cy="3071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prstClr val="white"/>
                </a:solidFill>
              </a:rPr>
              <a:t>Ежемесячная </a:t>
            </a:r>
            <a:r>
              <a:rPr lang="ru-RU" sz="1600" dirty="0">
                <a:solidFill>
                  <a:prstClr val="white"/>
                </a:solidFill>
              </a:rPr>
              <a:t>денежная компенсация расходов на оплату жилого</a:t>
            </a:r>
          </a:p>
          <a:p>
            <a:pPr algn="ctr"/>
            <a:r>
              <a:rPr lang="ru-RU" sz="1600" dirty="0" smtClean="0">
                <a:solidFill>
                  <a:prstClr val="white"/>
                </a:solidFill>
              </a:rPr>
              <a:t>Помещения. Данная выплата </a:t>
            </a:r>
            <a:r>
              <a:rPr lang="ru-RU" sz="1600" dirty="0">
                <a:solidFill>
                  <a:prstClr val="white"/>
                </a:solidFill>
              </a:rPr>
              <a:t>предоставляется по фактическим расходам платы за жилье с учетом совместно зарегистрированных членов семьи (супруга, родители, </a:t>
            </a:r>
            <a:r>
              <a:rPr lang="ru-RU" sz="1600" dirty="0" smtClean="0">
                <a:solidFill>
                  <a:prstClr val="white"/>
                </a:solidFill>
              </a:rPr>
              <a:t>несовершеннолетние дети). </a:t>
            </a:r>
            <a:r>
              <a:rPr lang="ru-RU" sz="1600" dirty="0">
                <a:solidFill>
                  <a:prstClr val="white"/>
                </a:solidFill>
              </a:rPr>
              <a:t>Компенсируются услуги по содержанию жилья, управлению многоквартирным домом, текущего ремонта, найма и взносов на капитальный ремонт (50 % исходя из занимаемой общей площади)</a:t>
            </a:r>
          </a:p>
        </p:txBody>
      </p:sp>
      <p:pic>
        <p:nvPicPr>
          <p:cNvPr id="6" name="Рисунок 5"/>
          <p:cNvPicPr>
            <a:picLocks noChangeAspect="1"/>
          </p:cNvPicPr>
          <p:nvPr/>
        </p:nvPicPr>
        <p:blipFill rotWithShape="1">
          <a:blip r:embed="rId4"/>
          <a:srcRect l="62339" t="40674" r="31541" b="48135"/>
          <a:stretch/>
        </p:blipFill>
        <p:spPr>
          <a:xfrm>
            <a:off x="423343" y="5188896"/>
            <a:ext cx="1363123" cy="1270229"/>
          </a:xfrm>
          <a:prstGeom prst="rect">
            <a:avLst/>
          </a:prstGeom>
        </p:spPr>
      </p:pic>
    </p:spTree>
    <p:extLst>
      <p:ext uri="{BB962C8B-B14F-4D97-AF65-F5344CB8AC3E}">
        <p14:creationId xmlns:p14="http://schemas.microsoft.com/office/powerpoint/2010/main" val="1551879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63099" y="617862"/>
            <a:ext cx="9150889" cy="6240138"/>
          </a:xfrm>
          <a:prstGeom prst="rect">
            <a:avLst/>
          </a:prstGeom>
        </p:spPr>
      </p:pic>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Предоставление субсидии отдельным категориям граждан на покупку и установку газоиспользующего оборудования и проведения работ </a:t>
            </a:r>
          </a:p>
        </p:txBody>
      </p:sp>
      <p:sp>
        <p:nvSpPr>
          <p:cNvPr id="4" name="Прямоугольник 3"/>
          <p:cNvSpPr/>
          <p:nvPr/>
        </p:nvSpPr>
        <p:spPr>
          <a:xfrm>
            <a:off x="281277" y="1034690"/>
            <a:ext cx="9150890" cy="369332"/>
          </a:xfrm>
          <a:prstGeom prst="rect">
            <a:avLst/>
          </a:prstGeom>
        </p:spPr>
        <p:txBody>
          <a:bodyPr wrap="square">
            <a:spAutoFit/>
          </a:bodyPr>
          <a:lstStyle/>
          <a:p>
            <a:pPr algn="ctr"/>
            <a:endParaRPr lang="ru-RU" dirty="0">
              <a:solidFill>
                <a:prstClr val="black"/>
              </a:solidFill>
            </a:endParaRPr>
          </a:p>
        </p:txBody>
      </p:sp>
      <p:pic>
        <p:nvPicPr>
          <p:cNvPr id="21" name="Рисунок 20"/>
          <p:cNvPicPr>
            <a:picLocks noChangeAspect="1"/>
          </p:cNvPicPr>
          <p:nvPr/>
        </p:nvPicPr>
        <p:blipFill>
          <a:blip r:embed="rId3"/>
          <a:stretch>
            <a:fillRect/>
          </a:stretch>
        </p:blipFill>
        <p:spPr>
          <a:xfrm>
            <a:off x="2928701" y="5418437"/>
            <a:ext cx="1415722" cy="1358914"/>
          </a:xfrm>
          <a:prstGeom prst="rect">
            <a:avLst/>
          </a:prstGeom>
        </p:spPr>
      </p:pic>
      <p:sp>
        <p:nvSpPr>
          <p:cNvPr id="22" name="Прямоугольник 21"/>
          <p:cNvSpPr/>
          <p:nvPr/>
        </p:nvSpPr>
        <p:spPr>
          <a:xfrm>
            <a:off x="690710" y="5602701"/>
            <a:ext cx="2306468" cy="1015663"/>
          </a:xfrm>
          <a:prstGeom prst="rect">
            <a:avLst/>
          </a:prstGeom>
        </p:spPr>
        <p:txBody>
          <a:bodyPr wrap="square">
            <a:spAutoFit/>
          </a:bodyPr>
          <a:lstStyle/>
          <a:p>
            <a:pPr algn="ctr"/>
            <a:r>
              <a:rPr lang="ru-RU" sz="1200" b="1" dirty="0">
                <a:solidFill>
                  <a:prstClr val="black"/>
                </a:solidFill>
              </a:rPr>
              <a:t>ГКУ Государственное казенное учреждение Управление по реализации жилищных программ Республики Башкортостан</a:t>
            </a:r>
          </a:p>
        </p:txBody>
      </p:sp>
      <p:sp>
        <p:nvSpPr>
          <p:cNvPr id="24" name="Скругленный прямоугольник 23"/>
          <p:cNvSpPr/>
          <p:nvPr/>
        </p:nvSpPr>
        <p:spPr>
          <a:xfrm>
            <a:off x="4511640" y="4764211"/>
            <a:ext cx="1879899" cy="3941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smtClean="0">
                <a:solidFill>
                  <a:prstClr val="white"/>
                </a:solidFill>
              </a:rPr>
              <a:t>СПОСОБ </a:t>
            </a:r>
            <a:r>
              <a:rPr lang="ru-RU" sz="1400" dirty="0">
                <a:solidFill>
                  <a:prstClr val="white"/>
                </a:solidFill>
              </a:rPr>
              <a:t>ОБРАЩЕНИЯ</a:t>
            </a:r>
          </a:p>
        </p:txBody>
      </p:sp>
      <p:sp>
        <p:nvSpPr>
          <p:cNvPr id="2" name="Прямоугольник 1"/>
          <p:cNvSpPr/>
          <p:nvPr/>
        </p:nvSpPr>
        <p:spPr>
          <a:xfrm>
            <a:off x="508690" y="938348"/>
            <a:ext cx="8787018" cy="1231106"/>
          </a:xfrm>
          <a:prstGeom prst="rect">
            <a:avLst/>
          </a:prstGeom>
        </p:spPr>
        <p:txBody>
          <a:bodyPr wrap="square">
            <a:spAutoFit/>
          </a:bodyPr>
          <a:lstStyle/>
          <a:p>
            <a:pPr algn="just"/>
            <a:r>
              <a:rPr lang="ru-RU" sz="1400" dirty="0">
                <a:latin typeface="Calibri" panose="020F0502020204030204" pitchFamily="34" charset="0"/>
                <a:ea typeface="Calibri" panose="020F0502020204030204" pitchFamily="34" charset="0"/>
              </a:rPr>
              <a:t>Право на получение субсидии имеют граждане Российской Федерации, постоянно проживающие на территории Республики Башкортостан, являющиеся собственниками домовладений, расположенных на территории Республики Башкортостан, заключившие договор и относящиеся к одной из следующих категорий граждан</a:t>
            </a:r>
            <a:r>
              <a:rPr lang="ru-RU" sz="1400" dirty="0" smtClean="0">
                <a:latin typeface="Calibri" panose="020F0502020204030204" pitchFamily="34" charset="0"/>
                <a:ea typeface="Calibri" panose="020F0502020204030204" pitchFamily="34" charset="0"/>
              </a:rPr>
              <a:t>:</a:t>
            </a:r>
          </a:p>
          <a:p>
            <a:endParaRPr lang="ru-RU" sz="1400" dirty="0">
              <a:latin typeface="Times New Roman" panose="02020603050405020304" pitchFamily="18" charset="0"/>
            </a:endParaRPr>
          </a:p>
          <a:p>
            <a:endParaRPr lang="ru-RU" dirty="0"/>
          </a:p>
        </p:txBody>
      </p:sp>
      <p:sp>
        <p:nvSpPr>
          <p:cNvPr id="6" name="Прямоугольник 5"/>
          <p:cNvSpPr/>
          <p:nvPr/>
        </p:nvSpPr>
        <p:spPr>
          <a:xfrm>
            <a:off x="508690" y="1678046"/>
            <a:ext cx="8619065" cy="738664"/>
          </a:xfrm>
          <a:prstGeom prst="rect">
            <a:avLst/>
          </a:prstGeom>
        </p:spPr>
        <p:txBody>
          <a:bodyPr wrap="square">
            <a:spAutoFit/>
          </a:bodyPr>
          <a:lstStyle/>
          <a:p>
            <a:pPr marL="285750" indent="-285750" algn="just">
              <a:buFont typeface="Arial" panose="020B0604020202020204" pitchFamily="34" charset="0"/>
              <a:buChar char="•"/>
            </a:pPr>
            <a:r>
              <a:rPr lang="ru-RU" sz="1400" dirty="0"/>
              <a:t>инвалиды боевых действий и ветераны боевых действий, члены семей погибших (умерших) инвалидов боевых действий и ветеранов боевых действий, статус которых подтвержден в соответствии с Федеральным законом "О ветеранах" и иными нормативными актами Российской </a:t>
            </a:r>
            <a:r>
              <a:rPr lang="ru-RU" sz="1400" dirty="0" smtClean="0"/>
              <a:t>Федерации;</a:t>
            </a:r>
            <a:endParaRPr lang="ru-RU" sz="1400" dirty="0"/>
          </a:p>
        </p:txBody>
      </p:sp>
      <p:sp>
        <p:nvSpPr>
          <p:cNvPr id="7" name="Прямоугольник 6"/>
          <p:cNvSpPr/>
          <p:nvPr/>
        </p:nvSpPr>
        <p:spPr>
          <a:xfrm>
            <a:off x="508691" y="2330282"/>
            <a:ext cx="8619064" cy="954107"/>
          </a:xfrm>
          <a:prstGeom prst="rect">
            <a:avLst/>
          </a:prstGeom>
        </p:spPr>
        <p:txBody>
          <a:bodyPr wrap="square">
            <a:spAutoFit/>
          </a:bodyPr>
          <a:lstStyle/>
          <a:p>
            <a:pPr marL="285750" indent="-285750">
              <a:buFont typeface="Arial" panose="020B0604020202020204" pitchFamily="34" charset="0"/>
              <a:buChar char="•"/>
            </a:pPr>
            <a:r>
              <a:rPr lang="ru-RU" sz="1400" dirty="0"/>
              <a:t>многодетные </a:t>
            </a:r>
            <a:r>
              <a:rPr lang="ru-RU" sz="1400" dirty="0" smtClean="0"/>
              <a:t>семьи;</a:t>
            </a:r>
          </a:p>
          <a:p>
            <a:pPr marL="285750" indent="-285750" algn="just">
              <a:buFont typeface="Arial" panose="020B0604020202020204" pitchFamily="34" charset="0"/>
              <a:buChar char="•"/>
            </a:pPr>
            <a:r>
              <a:rPr lang="ru-RU" sz="1400" dirty="0"/>
              <a:t>малоимущие граждане, в том числе малоимущие семьи с детьми, - семьи или одиноко проживающие граждане, среднедушевой доход которых ниже величины прожиточного минимума на душу населения (12650 руб</a:t>
            </a:r>
            <a:r>
              <a:rPr lang="ru-RU" sz="1400" dirty="0" smtClean="0"/>
              <a:t>.).</a:t>
            </a:r>
            <a:endParaRPr lang="ru-RU" sz="1400" dirty="0"/>
          </a:p>
        </p:txBody>
      </p:sp>
      <p:sp>
        <p:nvSpPr>
          <p:cNvPr id="9" name="Прямоугольник 8"/>
          <p:cNvSpPr/>
          <p:nvPr/>
        </p:nvSpPr>
        <p:spPr>
          <a:xfrm>
            <a:off x="304930" y="3392347"/>
            <a:ext cx="9103583" cy="830997"/>
          </a:xfrm>
          <a:prstGeom prst="rect">
            <a:avLst/>
          </a:prstGeom>
        </p:spPr>
        <p:txBody>
          <a:bodyPr wrap="square">
            <a:spAutoFit/>
          </a:bodyPr>
          <a:lstStyle/>
          <a:p>
            <a:pPr algn="ctr"/>
            <a:r>
              <a:rPr lang="ru-RU" sz="1600" dirty="0"/>
              <a:t>Для  подтверждения статуса малоимущих граждан заявителем предоставляется справка, подтверждающая  отнесение семьи заявителя к категории малоимущих граждан, </a:t>
            </a:r>
            <a:r>
              <a:rPr lang="ru-RU" sz="1600" dirty="0" smtClean="0"/>
              <a:t>выданная ГКУ </a:t>
            </a:r>
            <a:r>
              <a:rPr lang="ru-RU" sz="1600" dirty="0"/>
              <a:t>РЦСПН (для получения справки гражданин подает заявление в ГКУ </a:t>
            </a:r>
            <a:r>
              <a:rPr lang="ru-RU" sz="1600" dirty="0" smtClean="0"/>
              <a:t>РЦСПН, </a:t>
            </a:r>
            <a:r>
              <a:rPr lang="ru-RU" sz="1600" dirty="0"/>
              <a:t>либо в РГАУ МФЦ).</a:t>
            </a:r>
          </a:p>
        </p:txBody>
      </p:sp>
      <p:pic>
        <p:nvPicPr>
          <p:cNvPr id="14" name="Рисунок 13"/>
          <p:cNvPicPr>
            <a:picLocks noChangeAspect="1"/>
          </p:cNvPicPr>
          <p:nvPr/>
        </p:nvPicPr>
        <p:blipFill>
          <a:blip r:embed="rId4"/>
          <a:stretch>
            <a:fillRect/>
          </a:stretch>
        </p:blipFill>
        <p:spPr>
          <a:xfrm>
            <a:off x="6198147" y="5509948"/>
            <a:ext cx="1623756" cy="1037081"/>
          </a:xfrm>
          <a:prstGeom prst="rect">
            <a:avLst/>
          </a:prstGeom>
        </p:spPr>
      </p:pic>
      <p:sp>
        <p:nvSpPr>
          <p:cNvPr id="15" name="Стрелка углом вверх 14"/>
          <p:cNvSpPr/>
          <p:nvPr/>
        </p:nvSpPr>
        <p:spPr>
          <a:xfrm rot="10800000">
            <a:off x="3636562" y="4925486"/>
            <a:ext cx="848713"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Стрелка углом вверх 15"/>
          <p:cNvSpPr/>
          <p:nvPr/>
        </p:nvSpPr>
        <p:spPr>
          <a:xfrm flipV="1">
            <a:off x="6417904" y="4930507"/>
            <a:ext cx="901975"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5855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Zased_W_">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TotalTime>
  <Words>1309</Words>
  <Application>Microsoft Office PowerPoint</Application>
  <PresentationFormat>Произвольный</PresentationFormat>
  <Paragraphs>111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10</vt:i4>
      </vt:variant>
    </vt:vector>
  </HeadingPairs>
  <TitlesOfParts>
    <vt:vector size="17" baseType="lpstr">
      <vt:lpstr>Arial</vt:lpstr>
      <vt:lpstr>Calibri</vt:lpstr>
      <vt:lpstr>Garamond</vt:lpstr>
      <vt:lpstr>Times New Roman</vt:lpstr>
      <vt:lpstr>Wingdings</vt:lpstr>
      <vt:lpstr>Тема Office</vt:lpstr>
      <vt:lpstr>5_Zased_W_</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Халитова Лия Рифхатовна</dc:creator>
  <cp:lastModifiedBy>Shaihullina</cp:lastModifiedBy>
  <cp:revision>115</cp:revision>
  <cp:lastPrinted>2023-08-16T11:58:32Z</cp:lastPrinted>
  <dcterms:created xsi:type="dcterms:W3CDTF">2022-10-26T07:20:15Z</dcterms:created>
  <dcterms:modified xsi:type="dcterms:W3CDTF">2023-08-23T09:07:55Z</dcterms:modified>
</cp:coreProperties>
</file>